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1"/>
  </p:notesMasterIdLst>
  <p:sldIdLst>
    <p:sldId id="256" r:id="rId2"/>
    <p:sldId id="274" r:id="rId3"/>
    <p:sldId id="275" r:id="rId4"/>
    <p:sldId id="335" r:id="rId5"/>
    <p:sldId id="276" r:id="rId6"/>
    <p:sldId id="277" r:id="rId7"/>
    <p:sldId id="299" r:id="rId8"/>
    <p:sldId id="336" r:id="rId9"/>
    <p:sldId id="337" r:id="rId10"/>
    <p:sldId id="344" r:id="rId11"/>
    <p:sldId id="340" r:id="rId12"/>
    <p:sldId id="341" r:id="rId13"/>
    <p:sldId id="342" r:id="rId14"/>
    <p:sldId id="343" r:id="rId15"/>
    <p:sldId id="345" r:id="rId16"/>
    <p:sldId id="338" r:id="rId17"/>
    <p:sldId id="339" r:id="rId18"/>
    <p:sldId id="297"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12" userDrawn="1">
          <p15:clr>
            <a:srgbClr val="A4A3A4"/>
          </p15:clr>
        </p15:guide>
        <p15:guide id="2" pos="3840" userDrawn="1">
          <p15:clr>
            <a:srgbClr val="A4A3A4"/>
          </p15:clr>
        </p15:guide>
        <p15:guide id="3" orient="horz" pos="3984" userDrawn="1">
          <p15:clr>
            <a:srgbClr val="A4A3A4"/>
          </p15:clr>
        </p15:guide>
        <p15:guide id="4" orient="horz" pos="24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4652" autoAdjust="0"/>
  </p:normalViewPr>
  <p:slideViewPr>
    <p:cSldViewPr snapToGrid="0" showGuides="1">
      <p:cViewPr varScale="1">
        <p:scale>
          <a:sx n="86" d="100"/>
          <a:sy n="86" d="100"/>
        </p:scale>
        <p:origin x="715" y="43"/>
      </p:cViewPr>
      <p:guideLst>
        <p:guide orient="horz" pos="912"/>
        <p:guide pos="3840"/>
        <p:guide orient="horz" pos="3984"/>
        <p:guide orient="horz" pos="24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7.jpe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6B000E-1A2E-4D2B-BADE-37753AB93090}" type="datetimeFigureOut">
              <a:rPr lang="en-US" smtClean="0"/>
              <a:t>4/2/2020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26AB8-ACBE-42E6-92F5-667EDDCD9652}" type="slidenum">
              <a:rPr lang="en-US" smtClean="0"/>
              <a:t>‹#›</a:t>
            </a:fld>
            <a:endParaRPr lang="en-US" dirty="0"/>
          </a:p>
        </p:txBody>
      </p:sp>
    </p:spTree>
    <p:extLst>
      <p:ext uri="{BB962C8B-B14F-4D97-AF65-F5344CB8AC3E}">
        <p14:creationId xmlns:p14="http://schemas.microsoft.com/office/powerpoint/2010/main" val="1415577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BD421-E477-405A-91D4-9468DE9BE4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024F0D-0F00-4C64-975C-BD7D4FE0E3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67D0E03-CFD6-4610-88AC-17F03CE8E193}"/>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5" name="Footer Placeholder 4">
            <a:extLst>
              <a:ext uri="{FF2B5EF4-FFF2-40B4-BE49-F238E27FC236}">
                <a16:creationId xmlns:a16="http://schemas.microsoft.com/office/drawing/2014/main" id="{1144536D-CBA9-4A34-85D3-481BD129E4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8C1F8E3-036A-45B8-BF1F-BEF0C559E21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437744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6B1F3-61FB-4FDC-814D-EEC1C1FC37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2403B0-8D7F-4489-AB72-C346C887013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FC9304-E5BD-4F3E-ADB0-974FEBCDEAA7}"/>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5" name="Footer Placeholder 4">
            <a:extLst>
              <a:ext uri="{FF2B5EF4-FFF2-40B4-BE49-F238E27FC236}">
                <a16:creationId xmlns:a16="http://schemas.microsoft.com/office/drawing/2014/main" id="{C338AD29-D9CD-42D8-9604-C47996EE99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452C394-EF43-405B-9653-70AAB9098DE0}"/>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629452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D1E61D-2F00-41ED-8D92-7CAEB9A5A5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4647491-5142-48CA-9664-F5082D450F3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94576D-BE01-4BB5-A9F4-7DE4814E6820}"/>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5" name="Footer Placeholder 4">
            <a:extLst>
              <a:ext uri="{FF2B5EF4-FFF2-40B4-BE49-F238E27FC236}">
                <a16:creationId xmlns:a16="http://schemas.microsoft.com/office/drawing/2014/main" id="{5C10CA14-AD61-4101-9143-F7884378CAD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98B885-CFEA-4882-BBEA-C5F14208959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951664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C47AB-DC6F-40F0-B4FB-9C0850EE0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0939C5-683A-4FDC-A8CF-5F35848AD68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1FB5F0-A7AB-4ACB-91A6-4B836F174335}"/>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5" name="Footer Placeholder 4">
            <a:extLst>
              <a:ext uri="{FF2B5EF4-FFF2-40B4-BE49-F238E27FC236}">
                <a16:creationId xmlns:a16="http://schemas.microsoft.com/office/drawing/2014/main" id="{B01BCE02-CEFC-4D30-BBB0-23CE2CB5B3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F49760-3E16-4F16-B710-C85178E29FE7}"/>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679804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EE07D-6026-47C0-975A-7E493011BA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C00015-2956-4E1F-B05F-214F1DE24E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5556B43-C1CB-4618-B91B-AAAEEB4015DA}"/>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5" name="Footer Placeholder 4">
            <a:extLst>
              <a:ext uri="{FF2B5EF4-FFF2-40B4-BE49-F238E27FC236}">
                <a16:creationId xmlns:a16="http://schemas.microsoft.com/office/drawing/2014/main" id="{C1688E39-E80F-4C18-9C2A-69886B8221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4C5964-5187-4195-8EAF-85D18DC4F58C}"/>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358915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7B990-ED8C-4AAA-8241-C4881B1382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6612F2-9E33-44D3-80E2-578C5440A7C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8F7B21-660D-43B3-9151-B40C9ABCD71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326A10-CB05-4418-9338-CB55A7059760}"/>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6" name="Footer Placeholder 5">
            <a:extLst>
              <a:ext uri="{FF2B5EF4-FFF2-40B4-BE49-F238E27FC236}">
                <a16:creationId xmlns:a16="http://schemas.microsoft.com/office/drawing/2014/main" id="{06940335-9BE1-42D1-A30D-C3232BD3EE0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4E95C68-4307-4B03-8921-74DB104105C2}"/>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721209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EBEC8-AC56-429B-89C3-BB6A0E6E3B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3866BA-F48C-4383-B119-81B349676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C89F967-CBBC-414E-9DC3-136707A8D35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905A60-FBC4-40AC-9F71-0FAD9CD7A6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24F92BA-75D6-44F9-A1C8-BCFBF6FF6E0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93CDDC-3537-4692-BE83-87B2A82A7040}"/>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8" name="Footer Placeholder 7">
            <a:extLst>
              <a:ext uri="{FF2B5EF4-FFF2-40B4-BE49-F238E27FC236}">
                <a16:creationId xmlns:a16="http://schemas.microsoft.com/office/drawing/2014/main" id="{DF37B9E1-D5EA-4054-8D92-F930B36963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898A038-7CD6-4715-9FDA-7194E6BCAA5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887039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65FAF-B698-49B0-B197-FD64C97AFD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3E3F44-F1D6-40F7-9A7D-0542C4A9C58A}"/>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4" name="Footer Placeholder 3">
            <a:extLst>
              <a:ext uri="{FF2B5EF4-FFF2-40B4-BE49-F238E27FC236}">
                <a16:creationId xmlns:a16="http://schemas.microsoft.com/office/drawing/2014/main" id="{0248CC28-3F4A-42A0-B211-4BA085ADCD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C3B6C99-6764-43D0-84AE-52C83494F61A}"/>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305763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79C79D-3B8A-4FA9-BC4A-63E3EF10AA4E}"/>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3" name="Footer Placeholder 2">
            <a:extLst>
              <a:ext uri="{FF2B5EF4-FFF2-40B4-BE49-F238E27FC236}">
                <a16:creationId xmlns:a16="http://schemas.microsoft.com/office/drawing/2014/main" id="{E4730E35-44DB-4FED-9E24-5BBE5D9DA83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1CDC42F-3337-4692-B53C-A552904877F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05842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07D58-952D-44D7-9911-60544C9F53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5BC150-9914-4A82-84CF-B3708B9757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4A7C02-9C7E-401F-BABE-D3028FF18C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D6080A-4623-4F4C-B5BF-7E9E7531FA72}"/>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6" name="Footer Placeholder 5">
            <a:extLst>
              <a:ext uri="{FF2B5EF4-FFF2-40B4-BE49-F238E27FC236}">
                <a16:creationId xmlns:a16="http://schemas.microsoft.com/office/drawing/2014/main" id="{319B1D15-0BD5-4F6E-A265-BD1F2F3613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FF764D4-AA29-4DF8-A501-E2B904E9CC31}"/>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3478856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4D526-F53C-446D-8D7C-8A73C2A6AB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41CC3D-D32B-4629-85B8-E779A41050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0517242-BF08-4A5E-ABD7-483896CAE9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0B2B8E4-DF23-4701-B28A-B9E5700B31BD}"/>
              </a:ext>
            </a:extLst>
          </p:cNvPr>
          <p:cNvSpPr>
            <a:spLocks noGrp="1"/>
          </p:cNvSpPr>
          <p:nvPr>
            <p:ph type="dt" sz="half" idx="10"/>
          </p:nvPr>
        </p:nvSpPr>
        <p:spPr/>
        <p:txBody>
          <a:bodyPr/>
          <a:lstStyle/>
          <a:p>
            <a:fld id="{3050ACFF-56C3-4453-9BAD-A02FE717F83E}" type="datetimeFigureOut">
              <a:rPr lang="en-US" smtClean="0"/>
              <a:t>4/2/2020</a:t>
            </a:fld>
            <a:endParaRPr lang="en-US" dirty="0"/>
          </a:p>
        </p:txBody>
      </p:sp>
      <p:sp>
        <p:nvSpPr>
          <p:cNvPr id="6" name="Footer Placeholder 5">
            <a:extLst>
              <a:ext uri="{FF2B5EF4-FFF2-40B4-BE49-F238E27FC236}">
                <a16:creationId xmlns:a16="http://schemas.microsoft.com/office/drawing/2014/main" id="{546DE909-4588-4CF5-B2FA-B7631243341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9EA005E-65C2-4007-815C-52F23809FC2F}"/>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550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hingle">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373118-F27D-412D-B19A-2DB8C81015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537CCC-B536-48B0-B893-63FFC2EBD3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CE552F-73E7-48CE-AAB3-E947C535D5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0ACFF-56C3-4453-9BAD-A02FE717F83E}" type="datetimeFigureOut">
              <a:rPr lang="en-US" smtClean="0"/>
              <a:t>4/2/2020</a:t>
            </a:fld>
            <a:endParaRPr lang="en-US" dirty="0"/>
          </a:p>
        </p:txBody>
      </p:sp>
      <p:sp>
        <p:nvSpPr>
          <p:cNvPr id="5" name="Footer Placeholder 4">
            <a:extLst>
              <a:ext uri="{FF2B5EF4-FFF2-40B4-BE49-F238E27FC236}">
                <a16:creationId xmlns:a16="http://schemas.microsoft.com/office/drawing/2014/main" id="{46E40B4F-2015-4E9F-BCB3-E0BFA4AF9A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B610C3C-BBD3-4864-98E4-5D7B08A627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4A7955-6230-48B4-BD8B-A7C460F75945}" type="slidenum">
              <a:rPr lang="en-US" smtClean="0"/>
              <a:t>‹#›</a:t>
            </a:fld>
            <a:endParaRPr lang="en-US" dirty="0"/>
          </a:p>
        </p:txBody>
      </p:sp>
    </p:spTree>
    <p:extLst>
      <p:ext uri="{BB962C8B-B14F-4D97-AF65-F5344CB8AC3E}">
        <p14:creationId xmlns:p14="http://schemas.microsoft.com/office/powerpoint/2010/main" val="2432680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hyperlink" Target="https://24slides.com/?utm_campaign=mp&amp;utm_medium=ppt&amp;utm_source=pptlink&amp;utm_content=&amp;utm_term="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hyperlink" Target="http://colah.github.io/posts/2015-08-Understanding-LSTMs/"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24slides.com/?utm_campaign=mp&amp;utm_medium=ppt&amp;utm_source=pptlink&amp;utm_content=&amp;utm_term=" TargetMode="Externa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a:stretch/>
        </p:blipFill>
        <p:spPr>
          <a:xfrm>
            <a:off x="292100" y="246911"/>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292100" y="1738824"/>
            <a:ext cx="70231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hlinkClick r:id="rId4"/>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9944100" y="4090773"/>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2020-2021</a:t>
            </a:r>
          </a:p>
        </p:txBody>
      </p:sp>
      <p:sp>
        <p:nvSpPr>
          <p:cNvPr id="8" name="TextBox 7">
            <a:extLst>
              <a:ext uri="{FF2B5EF4-FFF2-40B4-BE49-F238E27FC236}">
                <a16:creationId xmlns:a16="http://schemas.microsoft.com/office/drawing/2014/main" id="{3DC4CCBA-12AD-4433-A381-A03661E3D927}"/>
              </a:ext>
            </a:extLst>
          </p:cNvPr>
          <p:cNvSpPr txBox="1"/>
          <p:nvPr/>
        </p:nvSpPr>
        <p:spPr>
          <a:xfrm>
            <a:off x="1117367" y="1999512"/>
            <a:ext cx="5065319" cy="1846659"/>
          </a:xfrm>
          <a:prstGeom prst="rect">
            <a:avLst/>
          </a:prstGeom>
          <a:noFill/>
        </p:spPr>
        <p:txBody>
          <a:bodyPr wrap="square" lIns="0" tIns="0" rIns="0" bIns="0" rtlCol="0" anchor="ctr">
            <a:spAutoFit/>
          </a:bodyPr>
          <a:lstStyle/>
          <a:p>
            <a:r>
              <a:rPr lang="en-US" sz="6000" b="1" dirty="0">
                <a:solidFill>
                  <a:schemeClr val="bg1"/>
                </a:solidFill>
                <a:latin typeface="+mj-lt"/>
              </a:rPr>
              <a:t>Sentiment Analysis</a:t>
            </a:r>
            <a:endParaRPr lang="en-US" sz="6600" dirty="0">
              <a:solidFill>
                <a:schemeClr val="bg1"/>
              </a:solidFill>
              <a:latin typeface="+mj-lt"/>
            </a:endParaRPr>
          </a:p>
        </p:txBody>
      </p:sp>
      <p:sp>
        <p:nvSpPr>
          <p:cNvPr id="9" name="TextBox 8">
            <a:extLst>
              <a:ext uri="{FF2B5EF4-FFF2-40B4-BE49-F238E27FC236}">
                <a16:creationId xmlns:a16="http://schemas.microsoft.com/office/drawing/2014/main" id="{7EAEBA89-B616-43ED-A91E-61105E1C9DD6}"/>
              </a:ext>
            </a:extLst>
          </p:cNvPr>
          <p:cNvSpPr txBox="1"/>
          <p:nvPr/>
        </p:nvSpPr>
        <p:spPr>
          <a:xfrm>
            <a:off x="1357849" y="4010960"/>
            <a:ext cx="4162107" cy="246221"/>
          </a:xfrm>
          <a:prstGeom prst="rect">
            <a:avLst/>
          </a:prstGeom>
          <a:noFill/>
        </p:spPr>
        <p:txBody>
          <a:bodyPr wrap="square" lIns="0" tIns="0" rIns="0" bIns="0" rtlCol="0">
            <a:spAutoFit/>
          </a:bodyPr>
          <a:lstStyle/>
          <a:p>
            <a:r>
              <a:rPr lang="en-US" sz="1600" dirty="0">
                <a:solidFill>
                  <a:schemeClr val="bg1"/>
                </a:solidFill>
              </a:rPr>
              <a:t>Using RNN, LSTM, GRU</a:t>
            </a:r>
          </a:p>
        </p:txBody>
      </p:sp>
      <p:sp>
        <p:nvSpPr>
          <p:cNvPr id="2" name="Title 1" hidden="1">
            <a:extLst>
              <a:ext uri="{FF2B5EF4-FFF2-40B4-BE49-F238E27FC236}">
                <a16:creationId xmlns:a16="http://schemas.microsoft.com/office/drawing/2014/main" id="{BAC4DC87-4412-47EA-869B-E290F40E52AD}"/>
              </a:ext>
            </a:extLst>
          </p:cNvPr>
          <p:cNvSpPr>
            <a:spLocks noGrp="1"/>
          </p:cNvSpPr>
          <p:nvPr>
            <p:ph type="title" idx="4294967295"/>
          </p:nvPr>
        </p:nvSpPr>
        <p:spPr>
          <a:xfrm>
            <a:off x="0" y="365125"/>
            <a:ext cx="10515600" cy="1325563"/>
          </a:xfrm>
        </p:spPr>
        <p:txBody>
          <a:bodyPr/>
          <a:lstStyle/>
          <a:p>
            <a:r>
              <a:rPr lang="en-US" dirty="0"/>
              <a:t>Balanced scorecard slide 1</a:t>
            </a:r>
          </a:p>
        </p:txBody>
      </p:sp>
      <p:pic>
        <p:nvPicPr>
          <p:cNvPr id="10" name="Content Placeholder 3">
            <a:extLst>
              <a:ext uri="{FF2B5EF4-FFF2-40B4-BE49-F238E27FC236}">
                <a16:creationId xmlns:a16="http://schemas.microsoft.com/office/drawing/2014/main" id="{76145E12-6080-438C-A314-8DAFFA03CE1B}"/>
              </a:ext>
            </a:extLst>
          </p:cNvPr>
          <p:cNvPicPr>
            <a:picLocks noGrp="1"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48792" y="659970"/>
            <a:ext cx="9289002" cy="625470"/>
          </a:xfrm>
          <a:prstGeom prst="rect">
            <a:avLst/>
          </a:prstGeom>
        </p:spPr>
      </p:pic>
    </p:spTree>
    <p:extLst>
      <p:ext uri="{BB962C8B-B14F-4D97-AF65-F5344CB8AC3E}">
        <p14:creationId xmlns:p14="http://schemas.microsoft.com/office/powerpoint/2010/main" val="3623649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Model Layers</a:t>
            </a:r>
            <a:endParaRPr lang="en-US" sz="4800" dirty="0"/>
          </a:p>
        </p:txBody>
      </p:sp>
      <p:pic>
        <p:nvPicPr>
          <p:cNvPr id="2050" name="Picture 2">
            <a:extLst>
              <a:ext uri="{FF2B5EF4-FFF2-40B4-BE49-F238E27FC236}">
                <a16:creationId xmlns:a16="http://schemas.microsoft.com/office/drawing/2014/main" id="{1A8DA34F-C1CC-4CA3-8893-7911DFC2DD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6480" y="2038998"/>
            <a:ext cx="7715250" cy="4581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5298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Model Layers</a:t>
            </a:r>
            <a:endParaRPr lang="en-US" sz="4800" dirty="0"/>
          </a:p>
        </p:txBody>
      </p:sp>
      <p:sp>
        <p:nvSpPr>
          <p:cNvPr id="6" name="TextBox 5">
            <a:extLst>
              <a:ext uri="{FF2B5EF4-FFF2-40B4-BE49-F238E27FC236}">
                <a16:creationId xmlns:a16="http://schemas.microsoft.com/office/drawing/2014/main" id="{E377FBE2-B6DE-4993-AA2D-FAE935E73732}"/>
              </a:ext>
            </a:extLst>
          </p:cNvPr>
          <p:cNvSpPr txBox="1"/>
          <p:nvPr/>
        </p:nvSpPr>
        <p:spPr>
          <a:xfrm>
            <a:off x="1242874" y="2228671"/>
            <a:ext cx="8544282" cy="2062103"/>
          </a:xfrm>
          <a:prstGeom prst="rect">
            <a:avLst/>
          </a:prstGeom>
          <a:noFill/>
        </p:spPr>
        <p:txBody>
          <a:bodyPr wrap="square" rtlCol="0">
            <a:spAutoFit/>
          </a:bodyPr>
          <a:lstStyle/>
          <a:p>
            <a:pPr lvl="0"/>
            <a:r>
              <a:rPr lang="en-US" sz="2800" b="1" dirty="0"/>
              <a:t>2) RNN layer</a:t>
            </a:r>
          </a:p>
          <a:p>
            <a:pPr marL="457200" lvl="0" indent="-457200">
              <a:buFont typeface="Arial" panose="020B0604020202020204" pitchFamily="34" charset="0"/>
              <a:buChar char="•"/>
            </a:pPr>
            <a:r>
              <a:rPr lang="en-US" dirty="0"/>
              <a:t>Each word in a sentence depends greatly on what came before and comes after it. In order to account for this dependency, we use a </a:t>
            </a:r>
            <a:r>
              <a:rPr lang="en-US" b="1" dirty="0"/>
              <a:t>many-to-one recurrent neural network</a:t>
            </a:r>
            <a:r>
              <a:rPr lang="en-US" dirty="0"/>
              <a:t>.</a:t>
            </a:r>
          </a:p>
          <a:p>
            <a:pPr marL="457200" lvl="0" indent="-457200">
              <a:buFont typeface="Arial" panose="020B0604020202020204" pitchFamily="34" charset="0"/>
              <a:buChar char="•"/>
            </a:pPr>
            <a:r>
              <a:rPr lang="en-US" dirty="0"/>
              <a:t>A recurrent neural network can be thought of as multiple copies of the same network, each passing a message to a successor.</a:t>
            </a:r>
          </a:p>
          <a:p>
            <a:pPr marL="457200" lvl="0" indent="-457200">
              <a:buFont typeface="Arial" panose="020B0604020202020204" pitchFamily="34" charset="0"/>
              <a:buChar char="•"/>
            </a:pPr>
            <a:endParaRPr lang="en-US" sz="2800" b="1" dirty="0"/>
          </a:p>
        </p:txBody>
      </p:sp>
      <p:pic>
        <p:nvPicPr>
          <p:cNvPr id="9" name="Picture 8" descr="An unrolled recurrent neural network.">
            <a:extLst>
              <a:ext uri="{FF2B5EF4-FFF2-40B4-BE49-F238E27FC236}">
                <a16:creationId xmlns:a16="http://schemas.microsoft.com/office/drawing/2014/main" id="{9DA45A3F-C9E0-4185-86C3-33ACEEAD8859}"/>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82843" y="4311766"/>
            <a:ext cx="4464343" cy="1311037"/>
          </a:xfrm>
          <a:prstGeom prst="rect">
            <a:avLst/>
          </a:prstGeom>
          <a:noFill/>
          <a:ln>
            <a:noFill/>
          </a:ln>
        </p:spPr>
      </p:pic>
      <p:sp>
        <p:nvSpPr>
          <p:cNvPr id="10" name="TextBox 9">
            <a:extLst>
              <a:ext uri="{FF2B5EF4-FFF2-40B4-BE49-F238E27FC236}">
                <a16:creationId xmlns:a16="http://schemas.microsoft.com/office/drawing/2014/main" id="{EB51E41C-5BA2-4151-AF2A-59967F1339A9}"/>
              </a:ext>
            </a:extLst>
          </p:cNvPr>
          <p:cNvSpPr txBox="1"/>
          <p:nvPr/>
        </p:nvSpPr>
        <p:spPr>
          <a:xfrm>
            <a:off x="1322773" y="6012191"/>
            <a:ext cx="8544282" cy="646331"/>
          </a:xfrm>
          <a:prstGeom prst="rect">
            <a:avLst/>
          </a:prstGeom>
          <a:noFill/>
        </p:spPr>
        <p:txBody>
          <a:bodyPr wrap="square" rtlCol="0">
            <a:spAutoFit/>
          </a:bodyPr>
          <a:lstStyle/>
          <a:p>
            <a:pPr lvl="0"/>
            <a:r>
              <a:rPr lang="en-US"/>
              <a:t>In the above diagram, a chunk of neural network, A, looks at some input x</a:t>
            </a:r>
            <a:r>
              <a:rPr lang="en-US" baseline="-25000"/>
              <a:t>t</a:t>
            </a:r>
            <a:r>
              <a:rPr lang="en-US"/>
              <a:t> and outputs a value h</a:t>
            </a:r>
            <a:r>
              <a:rPr lang="en-US" baseline="-25000"/>
              <a:t>t</a:t>
            </a:r>
            <a:r>
              <a:rPr lang="en-US"/>
              <a:t>. A loop allows information to be passed from one step of the network to the next.</a:t>
            </a:r>
            <a:endParaRPr lang="en-US" sz="2800" b="1" dirty="0"/>
          </a:p>
        </p:txBody>
      </p:sp>
    </p:spTree>
    <p:extLst>
      <p:ext uri="{BB962C8B-B14F-4D97-AF65-F5344CB8AC3E}">
        <p14:creationId xmlns:p14="http://schemas.microsoft.com/office/powerpoint/2010/main" val="2654118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Model Layers</a:t>
            </a:r>
            <a:endParaRPr lang="en-US" sz="4800" dirty="0"/>
          </a:p>
        </p:txBody>
      </p: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EB51E41C-5BA2-4151-AF2A-59967F1339A9}"/>
                  </a:ext>
                </a:extLst>
              </p:cNvPr>
              <p:cNvSpPr txBox="1"/>
              <p:nvPr/>
            </p:nvSpPr>
            <p:spPr>
              <a:xfrm>
                <a:off x="2050742" y="4600546"/>
                <a:ext cx="8544282" cy="2308324"/>
              </a:xfrm>
              <a:prstGeom prst="rect">
                <a:avLst/>
              </a:prstGeom>
              <a:noFill/>
            </p:spPr>
            <p:txBody>
              <a:bodyPr wrap="square" rtlCol="0">
                <a:spAutoFit/>
              </a:bodyPr>
              <a:lstStyle/>
              <a:p>
                <a:pPr lvl="0" fontAlgn="base"/>
                <a:r>
                  <a:rPr lang="en-IN" dirty="0"/>
                  <a:t>Suppose inputs and outputs are the vectors 𝒙(𝒕)and 𝒚(𝒕)</a:t>
                </a:r>
                <a:endParaRPr lang="en-US" dirty="0"/>
              </a:p>
              <a:p>
                <a:pPr lvl="0" fontAlgn="base"/>
                <a:r>
                  <a:rPr lang="en-IN" dirty="0"/>
                  <a:t>the three connection weight matrices are </a:t>
                </a:r>
                <a:r>
                  <a:rPr lang="en-IN" b="1" dirty="0"/>
                  <a:t>W</a:t>
                </a:r>
                <a:r>
                  <a:rPr lang="en-IN" b="1" baseline="-25000" dirty="0"/>
                  <a:t>IH</a:t>
                </a:r>
                <a:r>
                  <a:rPr lang="en-IN" dirty="0"/>
                  <a:t>, </a:t>
                </a:r>
                <a:r>
                  <a:rPr lang="en-IN" b="1" dirty="0"/>
                  <a:t>W</a:t>
                </a:r>
                <a:r>
                  <a:rPr lang="en-IN" b="1" baseline="-25000" dirty="0"/>
                  <a:t>HH</a:t>
                </a:r>
                <a:r>
                  <a:rPr lang="en-IN" dirty="0"/>
                  <a:t> and </a:t>
                </a:r>
                <a:r>
                  <a:rPr lang="en-IN" b="1" dirty="0"/>
                  <a:t>W</a:t>
                </a:r>
                <a:r>
                  <a:rPr lang="en-IN" b="1" baseline="-25000" dirty="0"/>
                  <a:t>HO</a:t>
                </a:r>
                <a:r>
                  <a:rPr lang="en-IN" dirty="0"/>
                  <a:t>, and</a:t>
                </a:r>
                <a:endParaRPr lang="en-US" dirty="0"/>
              </a:p>
              <a:p>
                <a:pPr lvl="0" fontAlgn="base"/>
                <a:r>
                  <a:rPr lang="en-IN" dirty="0"/>
                  <a:t>the hidden and output unit activation functions are </a:t>
                </a:r>
                <a:r>
                  <a:rPr lang="en-IN" b="1" dirty="0" err="1"/>
                  <a:t>f</a:t>
                </a:r>
                <a:r>
                  <a:rPr lang="en-IN" b="1" baseline="-25000" dirty="0" err="1"/>
                  <a:t>H</a:t>
                </a:r>
                <a:r>
                  <a:rPr lang="en-IN" dirty="0"/>
                  <a:t> and </a:t>
                </a:r>
                <a:r>
                  <a:rPr lang="en-IN" b="1" dirty="0" err="1"/>
                  <a:t>f</a:t>
                </a:r>
                <a:r>
                  <a:rPr lang="en-IN" b="1" baseline="-25000" dirty="0" err="1"/>
                  <a:t>O</a:t>
                </a:r>
                <a:r>
                  <a:rPr lang="en-IN" dirty="0"/>
                  <a:t>, then the behaviour of the recurrent network can by the pair of non-linear matrix equations:</a:t>
                </a:r>
                <a:endParaRPr lang="en-US" dirty="0"/>
              </a:p>
              <a:p>
                <a:pPr fontAlgn="base"/>
                <a14:m>
                  <m:oMathPara xmlns:m="http://schemas.openxmlformats.org/officeDocument/2006/math">
                    <m:oMathParaPr>
                      <m:jc m:val="centerGroup"/>
                    </m:oMathParaPr>
                    <m:oMath xmlns:m="http://schemas.openxmlformats.org/officeDocument/2006/math">
                      <m:r>
                        <a:rPr lang="en-US" i="1"/>
                        <m:t>h</m:t>
                      </m:r>
                      <m:sSub>
                        <m:sSubPr>
                          <m:ctrlPr>
                            <a:rPr lang="en-US" i="1"/>
                          </m:ctrlPr>
                        </m:sSubPr>
                        <m:e>
                          <m:d>
                            <m:dPr>
                              <m:ctrlPr>
                                <a:rPr lang="en-US" i="1"/>
                              </m:ctrlPr>
                            </m:dPr>
                            <m:e>
                              <m:r>
                                <a:rPr lang="en-IN" i="1"/>
                                <m:t>𝑡</m:t>
                              </m:r>
                            </m:e>
                          </m:d>
                          <m:r>
                            <a:rPr lang="en-IN" i="1"/>
                            <m:t>=</m:t>
                          </m:r>
                          <m:r>
                            <a:rPr lang="en-IN" i="1"/>
                            <m:t>𝑓</m:t>
                          </m:r>
                        </m:e>
                        <m:sub>
                          <m:r>
                            <a:rPr lang="en-IN" i="1"/>
                            <m:t>𝐻</m:t>
                          </m:r>
                        </m:sub>
                      </m:sSub>
                      <m:r>
                        <a:rPr lang="en-US" i="1"/>
                        <m:t>(</m:t>
                      </m:r>
                      <m:sSub>
                        <m:sSubPr>
                          <m:ctrlPr>
                            <a:rPr lang="en-US" i="1"/>
                          </m:ctrlPr>
                        </m:sSubPr>
                        <m:e>
                          <m:r>
                            <a:rPr lang="en-IN" i="1"/>
                            <m:t>𝑤</m:t>
                          </m:r>
                        </m:e>
                        <m:sub>
                          <m:r>
                            <a:rPr lang="en-IN" i="1"/>
                            <m:t>𝐼𝐻</m:t>
                          </m:r>
                        </m:sub>
                      </m:sSub>
                      <m:r>
                        <a:rPr lang="en-US" i="1"/>
                        <m:t>𝑥</m:t>
                      </m:r>
                      <m:d>
                        <m:dPr>
                          <m:ctrlPr>
                            <a:rPr lang="en-US" i="1"/>
                          </m:ctrlPr>
                        </m:dPr>
                        <m:e>
                          <m:r>
                            <a:rPr lang="en-US" i="1"/>
                            <m:t>𝑡</m:t>
                          </m:r>
                        </m:e>
                      </m:d>
                      <m:r>
                        <a:rPr lang="en-US" i="1"/>
                        <m:t>+</m:t>
                      </m:r>
                      <m:sSub>
                        <m:sSubPr>
                          <m:ctrlPr>
                            <a:rPr lang="en-US" i="1"/>
                          </m:ctrlPr>
                        </m:sSubPr>
                        <m:e>
                          <m:r>
                            <a:rPr lang="en-IN" i="1"/>
                            <m:t>𝑤</m:t>
                          </m:r>
                        </m:e>
                        <m:sub>
                          <m:r>
                            <a:rPr lang="en-IN" i="1"/>
                            <m:t>𝐻𝐻</m:t>
                          </m:r>
                        </m:sub>
                      </m:sSub>
                      <m:r>
                        <a:rPr lang="en-US" i="1"/>
                        <m:t>h</m:t>
                      </m:r>
                      <m:r>
                        <a:rPr lang="en-US" i="1"/>
                        <m:t>(</m:t>
                      </m:r>
                      <m:r>
                        <a:rPr lang="en-US" i="1"/>
                        <m:t>𝑡</m:t>
                      </m:r>
                      <m:r>
                        <a:rPr lang="en-US" i="1"/>
                        <m:t>−1))</m:t>
                      </m:r>
                    </m:oMath>
                  </m:oMathPara>
                </a14:m>
                <a:endParaRPr lang="en-US" dirty="0"/>
              </a:p>
              <a:p>
                <a:pPr fontAlgn="base"/>
                <a14:m>
                  <m:oMathPara xmlns:m="http://schemas.openxmlformats.org/officeDocument/2006/math">
                    <m:oMathParaPr>
                      <m:jc m:val="centerGroup"/>
                    </m:oMathParaPr>
                    <m:oMath xmlns:m="http://schemas.openxmlformats.org/officeDocument/2006/math">
                      <m:r>
                        <a:rPr lang="en-US" i="1"/>
                        <m:t>𝑦</m:t>
                      </m:r>
                      <m:d>
                        <m:dPr>
                          <m:ctrlPr>
                            <a:rPr lang="en-US" i="1"/>
                          </m:ctrlPr>
                        </m:dPr>
                        <m:e>
                          <m:r>
                            <a:rPr lang="en-US" i="1"/>
                            <m:t>𝑡</m:t>
                          </m:r>
                        </m:e>
                      </m:d>
                      <m:r>
                        <a:rPr lang="en-US" i="1"/>
                        <m:t>=</m:t>
                      </m:r>
                      <m:sSub>
                        <m:sSubPr>
                          <m:ctrlPr>
                            <a:rPr lang="en-US" i="1"/>
                          </m:ctrlPr>
                        </m:sSubPr>
                        <m:e>
                          <m:r>
                            <a:rPr lang="en-IN" i="1"/>
                            <m:t>𝑓</m:t>
                          </m:r>
                        </m:e>
                        <m:sub>
                          <m:r>
                            <a:rPr lang="en-IN" i="1"/>
                            <m:t>𝑂</m:t>
                          </m:r>
                        </m:sub>
                      </m:sSub>
                      <m:r>
                        <a:rPr lang="en-US" i="1"/>
                        <m:t>(</m:t>
                      </m:r>
                      <m:sSub>
                        <m:sSubPr>
                          <m:ctrlPr>
                            <a:rPr lang="en-US" i="1"/>
                          </m:ctrlPr>
                        </m:sSubPr>
                        <m:e>
                          <m:r>
                            <a:rPr lang="en-IN" i="1"/>
                            <m:t>𝑤</m:t>
                          </m:r>
                        </m:e>
                        <m:sub>
                          <m:r>
                            <a:rPr lang="en-IN" i="1"/>
                            <m:t>𝐻𝑂</m:t>
                          </m:r>
                        </m:sub>
                      </m:sSub>
                      <m:r>
                        <a:rPr lang="en-US" i="1"/>
                        <m:t>h</m:t>
                      </m:r>
                      <m:d>
                        <m:dPr>
                          <m:ctrlPr>
                            <a:rPr lang="en-US" i="1"/>
                          </m:ctrlPr>
                        </m:dPr>
                        <m:e>
                          <m:r>
                            <a:rPr lang="en-US" i="1"/>
                            <m:t>𝑡</m:t>
                          </m:r>
                        </m:e>
                      </m:d>
                      <m:r>
                        <a:rPr lang="en-US" i="1"/>
                        <m:t>)</m:t>
                      </m:r>
                    </m:oMath>
                  </m:oMathPara>
                </a14:m>
                <a:endParaRPr lang="en-US" dirty="0"/>
              </a:p>
              <a:p>
                <a:pPr fontAlgn="base"/>
                <a:r>
                  <a:rPr lang="en-US" dirty="0"/>
                  <a:t>Here, the state is defined by the set of hidden unit activations h(t).</a:t>
                </a:r>
              </a:p>
              <a:p>
                <a:r>
                  <a:rPr lang="en-US" dirty="0"/>
                  <a:t>In my model the output is a binary variable with outputs 0 (Negative) and 1(Positive).</a:t>
                </a:r>
                <a:endParaRPr lang="en-US" sz="2800" b="1" dirty="0"/>
              </a:p>
            </p:txBody>
          </p:sp>
        </mc:Choice>
        <mc:Fallback>
          <p:sp>
            <p:nvSpPr>
              <p:cNvPr id="10" name="TextBox 9">
                <a:extLst>
                  <a:ext uri="{FF2B5EF4-FFF2-40B4-BE49-F238E27FC236}">
                    <a16:creationId xmlns:a16="http://schemas.microsoft.com/office/drawing/2014/main" id="{EB51E41C-5BA2-4151-AF2A-59967F1339A9}"/>
                  </a:ext>
                </a:extLst>
              </p:cNvPr>
              <p:cNvSpPr txBox="1">
                <a:spLocks noRot="1" noChangeAspect="1" noMove="1" noResize="1" noEditPoints="1" noAdjustHandles="1" noChangeArrowheads="1" noChangeShapeType="1" noTextEdit="1"/>
              </p:cNvSpPr>
              <p:nvPr/>
            </p:nvSpPr>
            <p:spPr>
              <a:xfrm>
                <a:off x="2050742" y="4600546"/>
                <a:ext cx="8544282" cy="2308324"/>
              </a:xfrm>
              <a:prstGeom prst="rect">
                <a:avLst/>
              </a:prstGeom>
              <a:blipFill>
                <a:blip r:embed="rId2"/>
                <a:stretch>
                  <a:fillRect l="-571" t="-2116" b="-3439"/>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09377AEF-EFDC-4A50-AB34-F04373549B55}"/>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054023" y="1784321"/>
            <a:ext cx="5640070" cy="2816225"/>
          </a:xfrm>
          <a:prstGeom prst="rect">
            <a:avLst/>
          </a:prstGeom>
          <a:noFill/>
          <a:ln>
            <a:noFill/>
          </a:ln>
        </p:spPr>
      </p:pic>
    </p:spTree>
    <p:extLst>
      <p:ext uri="{BB962C8B-B14F-4D97-AF65-F5344CB8AC3E}">
        <p14:creationId xmlns:p14="http://schemas.microsoft.com/office/powerpoint/2010/main" val="7499446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Model Layers</a:t>
            </a:r>
            <a:endParaRPr lang="en-US" sz="4800" dirty="0"/>
          </a:p>
        </p:txBody>
      </p:sp>
      <p:sp>
        <p:nvSpPr>
          <p:cNvPr id="6" name="TextBox 5">
            <a:extLst>
              <a:ext uri="{FF2B5EF4-FFF2-40B4-BE49-F238E27FC236}">
                <a16:creationId xmlns:a16="http://schemas.microsoft.com/office/drawing/2014/main" id="{E377FBE2-B6DE-4993-AA2D-FAE935E73732}"/>
              </a:ext>
            </a:extLst>
          </p:cNvPr>
          <p:cNvSpPr txBox="1"/>
          <p:nvPr/>
        </p:nvSpPr>
        <p:spPr>
          <a:xfrm>
            <a:off x="1242874" y="2228671"/>
            <a:ext cx="8544282" cy="2616101"/>
          </a:xfrm>
          <a:prstGeom prst="rect">
            <a:avLst/>
          </a:prstGeom>
          <a:noFill/>
        </p:spPr>
        <p:txBody>
          <a:bodyPr wrap="square" rtlCol="0">
            <a:spAutoFit/>
          </a:bodyPr>
          <a:lstStyle/>
          <a:p>
            <a:pPr lvl="0"/>
            <a:r>
              <a:rPr lang="en-US" sz="2800" b="1" dirty="0"/>
              <a:t>3)  Fully Connected Layer with Dropouts</a:t>
            </a:r>
          </a:p>
          <a:p>
            <a:pPr marL="457200" lvl="0" indent="-457200">
              <a:buFont typeface="Arial" panose="020B0604020202020204" pitchFamily="34" charset="0"/>
              <a:buChar char="•"/>
            </a:pPr>
            <a:r>
              <a:rPr lang="en-US" dirty="0"/>
              <a:t>Fully Connected layers are also known as dense layer. Here each hidden layer neuron is connected to every output neurons.</a:t>
            </a:r>
          </a:p>
          <a:p>
            <a:pPr marL="457200" lvl="0" indent="-457200">
              <a:buFont typeface="Arial" panose="020B0604020202020204" pitchFamily="34" charset="0"/>
              <a:buChar char="•"/>
            </a:pPr>
            <a:r>
              <a:rPr lang="en-US" dirty="0"/>
              <a:t>Dropout is a form of regularization. It aims to help prevent overfitting by increasing testing accuracy, for each mini-batch in the training set, dropout layers, with probability p, randomly disconnect inputs from the preceding layer to the next layer in the network architecture.</a:t>
            </a:r>
          </a:p>
          <a:p>
            <a:pPr marL="457200" lvl="0" indent="-457200">
              <a:buFont typeface="Arial" panose="020B0604020202020204" pitchFamily="34" charset="0"/>
              <a:buChar char="•"/>
            </a:pPr>
            <a:endParaRPr lang="en-US" sz="2800" b="1" dirty="0"/>
          </a:p>
        </p:txBody>
      </p:sp>
      <p:pic>
        <p:nvPicPr>
          <p:cNvPr id="9" name="Picture 8">
            <a:extLst>
              <a:ext uri="{FF2B5EF4-FFF2-40B4-BE49-F238E27FC236}">
                <a16:creationId xmlns:a16="http://schemas.microsoft.com/office/drawing/2014/main" id="{068AD0CA-3AA1-49C0-A1F7-547C8B51BE8D}"/>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472079" y="4580878"/>
            <a:ext cx="4085871" cy="2176138"/>
          </a:xfrm>
          <a:prstGeom prst="rect">
            <a:avLst/>
          </a:prstGeom>
          <a:noFill/>
        </p:spPr>
      </p:pic>
    </p:spTree>
    <p:extLst>
      <p:ext uri="{BB962C8B-B14F-4D97-AF65-F5344CB8AC3E}">
        <p14:creationId xmlns:p14="http://schemas.microsoft.com/office/powerpoint/2010/main" val="1883124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Model Layers</a:t>
            </a:r>
            <a:endParaRPr lang="en-US" sz="4800" dirty="0"/>
          </a:p>
        </p:txBody>
      </p:sp>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E377FBE2-B6DE-4993-AA2D-FAE935E73732}"/>
                  </a:ext>
                </a:extLst>
              </p:cNvPr>
              <p:cNvSpPr txBox="1"/>
              <p:nvPr/>
            </p:nvSpPr>
            <p:spPr>
              <a:xfrm>
                <a:off x="1242874" y="2228671"/>
                <a:ext cx="8544282" cy="3368871"/>
              </a:xfrm>
              <a:prstGeom prst="rect">
                <a:avLst/>
              </a:prstGeom>
              <a:noFill/>
            </p:spPr>
            <p:txBody>
              <a:bodyPr wrap="square" rtlCol="0">
                <a:spAutoFit/>
              </a:bodyPr>
              <a:lstStyle/>
              <a:p>
                <a:pPr lvl="0"/>
                <a:r>
                  <a:rPr lang="en-US" sz="2800" b="1" dirty="0"/>
                  <a:t>4)  Activation Layer</a:t>
                </a:r>
              </a:p>
              <a:p>
                <a:pPr marL="457200" lvl="0" indent="-457200">
                  <a:buFont typeface="Arial" panose="020B0604020202020204" pitchFamily="34" charset="0"/>
                  <a:buChar char="•"/>
                </a:pPr>
                <a:r>
                  <a:rPr lang="en-US" dirty="0"/>
                  <a:t>Activation function decides, whether a neuron should be activated or not by calculating weighted sum and further adding bias with it. The purpose of the activation function is to introduce non-linearity into the output of a neuron.</a:t>
                </a:r>
              </a:p>
              <a:p>
                <a:pPr marL="457200" lvl="0" indent="-457200">
                  <a:buFont typeface="Arial" panose="020B0604020202020204" pitchFamily="34" charset="0"/>
                  <a:buChar char="•"/>
                </a:pPr>
                <a:r>
                  <a:rPr lang="en-US" dirty="0"/>
                  <a:t>I have used the </a:t>
                </a:r>
                <a:r>
                  <a:rPr lang="en-US" b="1" dirty="0" err="1"/>
                  <a:t>softmax</a:t>
                </a:r>
                <a:r>
                  <a:rPr lang="en-US" b="1" dirty="0"/>
                  <a:t> </a:t>
                </a:r>
                <a:r>
                  <a:rPr lang="en-US" dirty="0"/>
                  <a:t>activation function in my project.</a:t>
                </a:r>
              </a:p>
              <a:p>
                <a:pPr marL="457200" lvl="0" indent="-457200">
                  <a:buFont typeface="Arial" panose="020B0604020202020204" pitchFamily="34" charset="0"/>
                  <a:buChar char="•"/>
                </a:pPr>
                <a:r>
                  <a:rPr lang="en-US" dirty="0"/>
                  <a:t>The </a:t>
                </a:r>
                <a:r>
                  <a:rPr lang="en-US" dirty="0" err="1"/>
                  <a:t>Softmax</a:t>
                </a:r>
                <a:r>
                  <a:rPr lang="en-US" dirty="0"/>
                  <a:t> regression is a form of logistic regression that normalizes an input value into a vector of values that follows a probability distribution whose total sums up to 1.</a:t>
                </a:r>
              </a:p>
              <a:p>
                <a:pPr marL="457200" lvl="0" indent="-457200">
                  <a:buFont typeface="Arial" panose="020B0604020202020204" pitchFamily="34" charset="0"/>
                  <a:buChar char="•"/>
                </a:pPr>
                <a:r>
                  <a:rPr lang="en-US" sz="2000" b="1" dirty="0" err="1"/>
                  <a:t>Softmax</a:t>
                </a:r>
                <a:r>
                  <a:rPr lang="en-US" sz="2000" b="1" dirty="0"/>
                  <a:t> </a:t>
                </a:r>
                <a:r>
                  <a:rPr lang="en-US" sz="2000" dirty="0"/>
                  <a:t>activation function</a:t>
                </a:r>
              </a:p>
              <a:p>
                <a:pPr lvl="0"/>
                <a:r>
                  <a:rPr lang="en-US" sz="2000" b="1" dirty="0"/>
                  <a:t>	</a:t>
                </a:r>
                <a14:m>
                  <m:oMath xmlns:m="http://schemas.openxmlformats.org/officeDocument/2006/math">
                    <m:r>
                      <a:rPr lang="en-US" sz="3200" i="1"/>
                      <m:t>𝜎</m:t>
                    </m:r>
                    <m:d>
                      <m:dPr>
                        <m:ctrlPr>
                          <a:rPr lang="en-US" sz="3200" i="1"/>
                        </m:ctrlPr>
                      </m:dPr>
                      <m:e>
                        <m:r>
                          <a:rPr lang="en-US" sz="3200" i="1"/>
                          <m:t>𝑧</m:t>
                        </m:r>
                      </m:e>
                    </m:d>
                    <m:r>
                      <a:rPr lang="en-US" sz="3200" i="1"/>
                      <m:t>=</m:t>
                    </m:r>
                    <m:f>
                      <m:fPr>
                        <m:ctrlPr>
                          <a:rPr lang="en-US" sz="3200" i="1"/>
                        </m:ctrlPr>
                      </m:fPr>
                      <m:num>
                        <m:sSup>
                          <m:sSupPr>
                            <m:ctrlPr>
                              <a:rPr lang="en-US" sz="3200" i="1"/>
                            </m:ctrlPr>
                          </m:sSupPr>
                          <m:e>
                            <m:r>
                              <a:rPr lang="en-US" sz="3200" i="1"/>
                              <m:t>𝑒</m:t>
                            </m:r>
                          </m:e>
                          <m:sup>
                            <m:sSub>
                              <m:sSubPr>
                                <m:ctrlPr>
                                  <a:rPr lang="en-US" sz="3200" i="1"/>
                                </m:ctrlPr>
                              </m:sSubPr>
                              <m:e>
                                <m:r>
                                  <a:rPr lang="en-US" sz="3200" i="1"/>
                                  <m:t>𝑧</m:t>
                                </m:r>
                              </m:e>
                              <m:sub>
                                <m:r>
                                  <a:rPr lang="en-US" sz="3200" i="1"/>
                                  <m:t>𝑖</m:t>
                                </m:r>
                              </m:sub>
                            </m:sSub>
                          </m:sup>
                        </m:sSup>
                      </m:num>
                      <m:den>
                        <m:nary>
                          <m:naryPr>
                            <m:chr m:val="∑"/>
                            <m:limLoc m:val="undOvr"/>
                            <m:ctrlPr>
                              <a:rPr lang="en-US" sz="3200" i="1"/>
                            </m:ctrlPr>
                          </m:naryPr>
                          <m:sub>
                            <m:r>
                              <a:rPr lang="en-US" sz="3200" i="1"/>
                              <m:t>𝑗</m:t>
                            </m:r>
                            <m:r>
                              <a:rPr lang="en-US" sz="3200" i="1"/>
                              <m:t>=1</m:t>
                            </m:r>
                          </m:sub>
                          <m:sup>
                            <m:r>
                              <a:rPr lang="en-US" sz="3200" i="1"/>
                              <m:t>𝐾</m:t>
                            </m:r>
                          </m:sup>
                          <m:e>
                            <m:sSup>
                              <m:sSupPr>
                                <m:ctrlPr>
                                  <a:rPr lang="en-US" sz="3200" i="1"/>
                                </m:ctrlPr>
                              </m:sSupPr>
                              <m:e>
                                <m:r>
                                  <a:rPr lang="en-US" sz="3200" i="1"/>
                                  <m:t>𝑒</m:t>
                                </m:r>
                              </m:e>
                              <m:sup>
                                <m:sSub>
                                  <m:sSubPr>
                                    <m:ctrlPr>
                                      <a:rPr lang="en-US" sz="3200" i="1"/>
                                    </m:ctrlPr>
                                  </m:sSubPr>
                                  <m:e>
                                    <m:r>
                                      <a:rPr lang="en-US" sz="3200" i="1"/>
                                      <m:t>𝑧</m:t>
                                    </m:r>
                                  </m:e>
                                  <m:sub>
                                    <m:r>
                                      <a:rPr lang="en-US" sz="3200" i="1"/>
                                      <m:t>𝑗</m:t>
                                    </m:r>
                                  </m:sub>
                                </m:sSub>
                              </m:sup>
                            </m:sSup>
                          </m:e>
                        </m:nary>
                      </m:den>
                    </m:f>
                    <m:r>
                      <a:rPr lang="en-US" sz="3200" i="1"/>
                      <m:t> , </m:t>
                    </m:r>
                    <m:r>
                      <a:rPr lang="en-US" sz="3200" i="1"/>
                      <m:t>𝑖</m:t>
                    </m:r>
                    <m:r>
                      <a:rPr lang="en-US" sz="3200" i="1"/>
                      <m:t> </m:t>
                    </m:r>
                    <m:r>
                      <a:rPr lang="en-US" sz="3200" i="1"/>
                      <m:t>𝜖</m:t>
                    </m:r>
                    <m:r>
                      <a:rPr lang="en-US" sz="3200" i="1"/>
                      <m:t> 1,2,3,…, </m:t>
                    </m:r>
                    <m:r>
                      <a:rPr lang="en-US" sz="3200" i="1"/>
                      <m:t>𝑘</m:t>
                    </m:r>
                  </m:oMath>
                </a14:m>
                <a:r>
                  <a:rPr lang="en-US" sz="4400" b="1" dirty="0"/>
                  <a:t> </a:t>
                </a:r>
                <a:endParaRPr lang="en-US" sz="2800" b="1" dirty="0"/>
              </a:p>
            </p:txBody>
          </p:sp>
        </mc:Choice>
        <mc:Fallback>
          <p:sp>
            <p:nvSpPr>
              <p:cNvPr id="6" name="TextBox 5">
                <a:extLst>
                  <a:ext uri="{FF2B5EF4-FFF2-40B4-BE49-F238E27FC236}">
                    <a16:creationId xmlns:a16="http://schemas.microsoft.com/office/drawing/2014/main" id="{E377FBE2-B6DE-4993-AA2D-FAE935E73732}"/>
                  </a:ext>
                </a:extLst>
              </p:cNvPr>
              <p:cNvSpPr txBox="1">
                <a:spLocks noRot="1" noChangeAspect="1" noMove="1" noResize="1" noEditPoints="1" noAdjustHandles="1" noChangeArrowheads="1" noChangeShapeType="1" noTextEdit="1"/>
              </p:cNvSpPr>
              <p:nvPr/>
            </p:nvSpPr>
            <p:spPr>
              <a:xfrm>
                <a:off x="1242874" y="2228671"/>
                <a:ext cx="8544282" cy="3368871"/>
              </a:xfrm>
              <a:prstGeom prst="rect">
                <a:avLst/>
              </a:prstGeom>
              <a:blipFill>
                <a:blip r:embed="rId2"/>
                <a:stretch>
                  <a:fillRect l="-1498" t="-1812" r="-143"/>
                </a:stretch>
              </a:blipFill>
            </p:spPr>
            <p:txBody>
              <a:bodyPr/>
              <a:lstStyle/>
              <a:p>
                <a:r>
                  <a:rPr lang="en-US">
                    <a:noFill/>
                  </a:rPr>
                  <a:t> </a:t>
                </a:r>
              </a:p>
            </p:txBody>
          </p:sp>
        </mc:Fallback>
      </mc:AlternateContent>
    </p:spTree>
    <p:extLst>
      <p:ext uri="{BB962C8B-B14F-4D97-AF65-F5344CB8AC3E}">
        <p14:creationId xmlns:p14="http://schemas.microsoft.com/office/powerpoint/2010/main" val="22937880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Training the model</a:t>
            </a:r>
            <a:endParaRPr lang="en-US" sz="4800" dirty="0"/>
          </a:p>
        </p:txBody>
      </p:sp>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E377FBE2-B6DE-4993-AA2D-FAE935E73732}"/>
                  </a:ext>
                </a:extLst>
              </p:cNvPr>
              <p:cNvSpPr txBox="1"/>
              <p:nvPr/>
            </p:nvSpPr>
            <p:spPr>
              <a:xfrm>
                <a:off x="1242874" y="2228671"/>
                <a:ext cx="8544282" cy="3693319"/>
              </a:xfrm>
              <a:prstGeom prst="rect">
                <a:avLst/>
              </a:prstGeom>
              <a:noFill/>
            </p:spPr>
            <p:txBody>
              <a:bodyPr wrap="square" rtlCol="0">
                <a:spAutoFit/>
              </a:bodyPr>
              <a:lstStyle/>
              <a:p>
                <a:pPr marL="457200" lvl="0" indent="-457200">
                  <a:buFont typeface="Arial" panose="020B0604020202020204" pitchFamily="34" charset="0"/>
                  <a:buChar char="•"/>
                </a:pPr>
                <a:r>
                  <a:rPr lang="en-US" dirty="0"/>
                  <a:t>For the training of the model I have considered the batch size to be 32 and number of epochs to be 3 and used the </a:t>
                </a:r>
                <a:r>
                  <a:rPr lang="en-US" b="1" dirty="0"/>
                  <a:t>Adam</a:t>
                </a:r>
                <a:r>
                  <a:rPr lang="en-US" dirty="0"/>
                  <a:t> optimizer and </a:t>
                </a:r>
                <a:r>
                  <a:rPr lang="en-US" b="1" dirty="0"/>
                  <a:t>Binary Cross Entropy</a:t>
                </a:r>
                <a:r>
                  <a:rPr lang="en-US" dirty="0"/>
                  <a:t> loss function.</a:t>
                </a:r>
              </a:p>
              <a:p>
                <a:pPr marL="457200" lvl="0" indent="-457200">
                  <a:buFont typeface="Arial" panose="020B0604020202020204" pitchFamily="34" charset="0"/>
                  <a:buChar char="•"/>
                </a:pPr>
                <a:r>
                  <a:rPr lang="en-US" b="1" dirty="0"/>
                  <a:t>Adam Optimizer:</a:t>
                </a:r>
                <a:r>
                  <a:rPr lang="en-US" dirty="0"/>
                  <a:t> Stochastic gradient descent maintains a single learning rate (termed alpha) for all weight updates and the learning rate does not change during training. However, in ADAM, a learning rate is maintained for each network weight (parameter) and separately adapted as learning unfolds.</a:t>
                </a:r>
              </a:p>
              <a:p>
                <a:pPr marL="457200" lvl="0" indent="-457200">
                  <a:buFont typeface="Arial" panose="020B0604020202020204" pitchFamily="34" charset="0"/>
                  <a:buChar char="•"/>
                </a:pPr>
                <a14:m>
                  <m:oMath xmlns:m="http://schemas.openxmlformats.org/officeDocument/2006/math">
                    <m:r>
                      <a:rPr lang="en-US" i="1"/>
                      <m:t>𝑊𝑒𝑖𝑔h𝑡𝑠</m:t>
                    </m:r>
                    <m:r>
                      <a:rPr lang="en-US" i="1"/>
                      <m:t> = </m:t>
                    </m:r>
                    <m:r>
                      <a:rPr lang="en-US" i="1"/>
                      <m:t>𝑊𝑒𝑖𝑔h𝑡𝑠</m:t>
                    </m:r>
                    <m:r>
                      <a:rPr lang="en-US" i="1"/>
                      <m:t> – (</m:t>
                    </m:r>
                    <m:r>
                      <a:rPr lang="en-US" i="1"/>
                      <m:t>𝑀𝑜𝑚𝑒𝑛𝑡𝑢𝑚</m:t>
                    </m:r>
                    <m:r>
                      <a:rPr lang="en-US" i="1"/>
                      <m:t> </m:t>
                    </m:r>
                    <m:r>
                      <a:rPr lang="en-US" i="1"/>
                      <m:t>𝑎𝑛𝑑</m:t>
                    </m:r>
                    <m:r>
                      <a:rPr lang="en-US" i="1"/>
                      <m:t> </m:t>
                    </m:r>
                    <m:r>
                      <a:rPr lang="en-US" i="1"/>
                      <m:t>𝑉𝑎𝑟𝑖𝑎𝑛𝑐𝑒</m:t>
                    </m:r>
                    <m:r>
                      <a:rPr lang="en-US" i="1"/>
                      <m:t> </m:t>
                    </m:r>
                    <m:r>
                      <a:rPr lang="en-US" i="1"/>
                      <m:t>𝑐𝑜𝑚𝑏𝑖𝑛𝑒𝑑</m:t>
                    </m:r>
                    <m:r>
                      <a:rPr lang="en-US" i="1"/>
                      <m:t>)</m:t>
                    </m:r>
                  </m:oMath>
                </a14:m>
                <a:endParaRPr lang="en-US" sz="2800" b="1" dirty="0"/>
              </a:p>
              <a:p>
                <a:pPr marL="457200" lvl="0" indent="-457200">
                  <a:buFont typeface="Arial" panose="020B0604020202020204" pitchFamily="34" charset="0"/>
                  <a:buChar char="•"/>
                </a:pPr>
                <a:r>
                  <a:rPr lang="en-US" b="1" dirty="0"/>
                  <a:t>Binary Cross Entropy Loss: </a:t>
                </a:r>
                <a:r>
                  <a:rPr lang="en-US" dirty="0"/>
                  <a:t>It is the loss function used in training the deep learning models where the categorical outcome of the model is a binary variable (Say, Yes/No). The algorithm will try to minimize this loss by adjusting models’ parameters/weights. The binary cross entropy loss will be equated as: -</a:t>
                </a:r>
              </a:p>
              <a:p>
                <a14:m>
                  <m:oMathPara xmlns:m="http://schemas.openxmlformats.org/officeDocument/2006/math">
                    <m:oMathParaPr>
                      <m:jc m:val="centerGroup"/>
                    </m:oMathParaPr>
                    <m:oMath xmlns:m="http://schemas.openxmlformats.org/officeDocument/2006/math">
                      <m:r>
                        <a:rPr lang="en-US" i="1"/>
                        <m:t>𝐿𝑜𝑠𝑠</m:t>
                      </m:r>
                      <m:r>
                        <a:rPr lang="en-US" i="1"/>
                        <m:t>=−[</m:t>
                      </m:r>
                      <m:r>
                        <a:rPr lang="en-US" i="1"/>
                        <m:t>𝑦</m:t>
                      </m:r>
                      <m:func>
                        <m:funcPr>
                          <m:ctrlPr>
                            <a:rPr lang="en-US" i="1"/>
                          </m:ctrlPr>
                        </m:funcPr>
                        <m:fName>
                          <m:r>
                            <m:rPr>
                              <m:sty m:val="p"/>
                            </m:rPr>
                            <a:rPr lang="en-US"/>
                            <m:t>log</m:t>
                          </m:r>
                        </m:fName>
                        <m:e>
                          <m:d>
                            <m:dPr>
                              <m:ctrlPr>
                                <a:rPr lang="en-US" i="1"/>
                              </m:ctrlPr>
                            </m:dPr>
                            <m:e>
                              <m:r>
                                <a:rPr lang="en-US" i="1"/>
                                <m:t>𝑝</m:t>
                              </m:r>
                            </m:e>
                          </m:d>
                        </m:e>
                      </m:func>
                      <m:r>
                        <a:rPr lang="en-US" i="1"/>
                        <m:t>+(1−</m:t>
                      </m:r>
                      <m:r>
                        <a:rPr lang="en-US" i="1"/>
                        <m:t>𝑦</m:t>
                      </m:r>
                      <m:r>
                        <a:rPr lang="en-US" i="1"/>
                        <m:t>)</m:t>
                      </m:r>
                      <m:func>
                        <m:funcPr>
                          <m:ctrlPr>
                            <a:rPr lang="en-US" i="1"/>
                          </m:ctrlPr>
                        </m:funcPr>
                        <m:fName>
                          <m:r>
                            <m:rPr>
                              <m:sty m:val="p"/>
                            </m:rPr>
                            <a:rPr lang="en-US"/>
                            <m:t>log</m:t>
                          </m:r>
                        </m:fName>
                        <m:e>
                          <m:d>
                            <m:dPr>
                              <m:ctrlPr>
                                <a:rPr lang="en-US" i="1"/>
                              </m:ctrlPr>
                            </m:dPr>
                            <m:e>
                              <m:r>
                                <a:rPr lang="en-US" i="1"/>
                                <m:t>1−</m:t>
                              </m:r>
                              <m:r>
                                <a:rPr lang="en-US" i="1"/>
                                <m:t>𝑝</m:t>
                              </m:r>
                            </m:e>
                          </m:d>
                        </m:e>
                      </m:func>
                      <m:r>
                        <a:rPr lang="en-US" i="1"/>
                        <m:t>]</m:t>
                      </m:r>
                    </m:oMath>
                  </m:oMathPara>
                </a14:m>
                <a:endParaRPr lang="en-US" dirty="0"/>
              </a:p>
              <a:p>
                <a:r>
                  <a:rPr lang="en-US"/>
                  <a:t>	Where </a:t>
                </a:r>
                <a:r>
                  <a:rPr lang="en-US" dirty="0"/>
                  <a:t>y = 1/0 (Positive/Negative), p : probability of positive outcome.</a:t>
                </a:r>
                <a:endParaRPr lang="en-US" b="1" dirty="0"/>
              </a:p>
            </p:txBody>
          </p:sp>
        </mc:Choice>
        <mc:Fallback>
          <p:sp>
            <p:nvSpPr>
              <p:cNvPr id="6" name="TextBox 5">
                <a:extLst>
                  <a:ext uri="{FF2B5EF4-FFF2-40B4-BE49-F238E27FC236}">
                    <a16:creationId xmlns:a16="http://schemas.microsoft.com/office/drawing/2014/main" id="{E377FBE2-B6DE-4993-AA2D-FAE935E73732}"/>
                  </a:ext>
                </a:extLst>
              </p:cNvPr>
              <p:cNvSpPr txBox="1">
                <a:spLocks noRot="1" noChangeAspect="1" noMove="1" noResize="1" noEditPoints="1" noAdjustHandles="1" noChangeArrowheads="1" noChangeShapeType="1" noTextEdit="1"/>
              </p:cNvSpPr>
              <p:nvPr/>
            </p:nvSpPr>
            <p:spPr>
              <a:xfrm>
                <a:off x="1242874" y="2228671"/>
                <a:ext cx="8544282" cy="3693319"/>
              </a:xfrm>
              <a:prstGeom prst="rect">
                <a:avLst/>
              </a:prstGeom>
              <a:blipFill>
                <a:blip r:embed="rId2"/>
                <a:stretch>
                  <a:fillRect l="-499" t="-992" r="-856" b="-1818"/>
                </a:stretch>
              </a:blipFill>
            </p:spPr>
            <p:txBody>
              <a:bodyPr/>
              <a:lstStyle/>
              <a:p>
                <a:r>
                  <a:rPr lang="en-US">
                    <a:noFill/>
                  </a:rPr>
                  <a:t> </a:t>
                </a:r>
              </a:p>
            </p:txBody>
          </p:sp>
        </mc:Fallback>
      </mc:AlternateContent>
    </p:spTree>
    <p:extLst>
      <p:ext uri="{BB962C8B-B14F-4D97-AF65-F5344CB8AC3E}">
        <p14:creationId xmlns:p14="http://schemas.microsoft.com/office/powerpoint/2010/main" val="29727145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Result</a:t>
            </a:r>
            <a:endParaRPr lang="en-US" sz="4800" dirty="0"/>
          </a:p>
        </p:txBody>
      </p:sp>
      <p:sp>
        <p:nvSpPr>
          <p:cNvPr id="6" name="TextBox 5">
            <a:extLst>
              <a:ext uri="{FF2B5EF4-FFF2-40B4-BE49-F238E27FC236}">
                <a16:creationId xmlns:a16="http://schemas.microsoft.com/office/drawing/2014/main" id="{E377FBE2-B6DE-4993-AA2D-FAE935E73732}"/>
              </a:ext>
            </a:extLst>
          </p:cNvPr>
          <p:cNvSpPr txBox="1"/>
          <p:nvPr/>
        </p:nvSpPr>
        <p:spPr>
          <a:xfrm>
            <a:off x="1242874" y="2228671"/>
            <a:ext cx="8544282" cy="369332"/>
          </a:xfrm>
          <a:prstGeom prst="rect">
            <a:avLst/>
          </a:prstGeom>
          <a:noFill/>
        </p:spPr>
        <p:txBody>
          <a:bodyPr wrap="square" rtlCol="0">
            <a:spAutoFit/>
          </a:bodyPr>
          <a:lstStyle/>
          <a:p>
            <a:pPr fontAlgn="base"/>
            <a:r>
              <a:rPr lang="en-US" b="1" dirty="0"/>
              <a:t>Current Model 1 </a:t>
            </a:r>
            <a:r>
              <a:rPr lang="en-US" dirty="0"/>
              <a:t>have achieved an accuracy of 65.98% and has a loss score of 61.33%.</a:t>
            </a:r>
          </a:p>
        </p:txBody>
      </p:sp>
      <p:pic>
        <p:nvPicPr>
          <p:cNvPr id="7" name="Picture 6">
            <a:extLst>
              <a:ext uri="{FF2B5EF4-FFF2-40B4-BE49-F238E27FC236}">
                <a16:creationId xmlns:a16="http://schemas.microsoft.com/office/drawing/2014/main" id="{04D009AC-1B79-4D72-9FEF-C79E2A42434C}"/>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242874" y="2722513"/>
            <a:ext cx="4509856" cy="4135487"/>
          </a:xfrm>
          <a:prstGeom prst="rect">
            <a:avLst/>
          </a:prstGeom>
        </p:spPr>
      </p:pic>
      <p:pic>
        <p:nvPicPr>
          <p:cNvPr id="8" name="Picture 7">
            <a:extLst>
              <a:ext uri="{FF2B5EF4-FFF2-40B4-BE49-F238E27FC236}">
                <a16:creationId xmlns:a16="http://schemas.microsoft.com/office/drawing/2014/main" id="{FA7494DB-5547-4C28-9B92-0A8B70252F73}"/>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096000" y="2598003"/>
            <a:ext cx="4379650" cy="4135488"/>
          </a:xfrm>
          <a:prstGeom prst="rect">
            <a:avLst/>
          </a:prstGeom>
        </p:spPr>
      </p:pic>
    </p:spTree>
    <p:extLst>
      <p:ext uri="{BB962C8B-B14F-4D97-AF65-F5344CB8AC3E}">
        <p14:creationId xmlns:p14="http://schemas.microsoft.com/office/powerpoint/2010/main" val="1250539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Conclusion</a:t>
            </a:r>
            <a:endParaRPr lang="en-US" sz="4800" dirty="0"/>
          </a:p>
        </p:txBody>
      </p:sp>
      <p:sp>
        <p:nvSpPr>
          <p:cNvPr id="6" name="TextBox 5">
            <a:extLst>
              <a:ext uri="{FF2B5EF4-FFF2-40B4-BE49-F238E27FC236}">
                <a16:creationId xmlns:a16="http://schemas.microsoft.com/office/drawing/2014/main" id="{E377FBE2-B6DE-4993-AA2D-FAE935E73732}"/>
              </a:ext>
            </a:extLst>
          </p:cNvPr>
          <p:cNvSpPr txBox="1"/>
          <p:nvPr/>
        </p:nvSpPr>
        <p:spPr>
          <a:xfrm>
            <a:off x="1242874" y="2228671"/>
            <a:ext cx="8544282" cy="923330"/>
          </a:xfrm>
          <a:prstGeom prst="rect">
            <a:avLst/>
          </a:prstGeom>
          <a:noFill/>
        </p:spPr>
        <p:txBody>
          <a:bodyPr wrap="square" rtlCol="0">
            <a:spAutoFit/>
          </a:bodyPr>
          <a:lstStyle/>
          <a:p>
            <a:pPr lvl="0"/>
            <a:r>
              <a:rPr lang="en-US" dirty="0"/>
              <a:t>RNN and its kind are a great way to do sentiment analysis with minimum amount of workflow. The validation accuracy is going up and the model accuracy is going up. So, we can conclude that model is performing well.</a:t>
            </a:r>
            <a:endParaRPr lang="en-US" sz="2800" b="1" dirty="0"/>
          </a:p>
        </p:txBody>
      </p:sp>
    </p:spTree>
    <p:extLst>
      <p:ext uri="{BB962C8B-B14F-4D97-AF65-F5344CB8AC3E}">
        <p14:creationId xmlns:p14="http://schemas.microsoft.com/office/powerpoint/2010/main" val="42670485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DA2F4DF-9CFC-444E-A1B9-912F8CF18C86}"/>
              </a:ext>
            </a:extLst>
          </p:cNvPr>
          <p:cNvSpPr txBox="1"/>
          <p:nvPr/>
        </p:nvSpPr>
        <p:spPr>
          <a:xfrm>
            <a:off x="1717327" y="1419822"/>
            <a:ext cx="8757346" cy="1754326"/>
          </a:xfrm>
          <a:prstGeom prst="rect">
            <a:avLst/>
          </a:prstGeom>
          <a:noFill/>
        </p:spPr>
        <p:txBody>
          <a:bodyPr wrap="square" rtlCol="0">
            <a:spAutoFit/>
          </a:bodyPr>
          <a:lstStyle/>
          <a:p>
            <a:pPr marL="571500" lvl="0" indent="-571500">
              <a:buFont typeface="+mj-lt"/>
              <a:buAutoNum type="romanUcPeriod"/>
            </a:pPr>
            <a:r>
              <a:rPr lang="en-US" dirty="0"/>
              <a:t>A. Hassan, “SENTIMENT ANALYSIS WITH RECURRENT NEURAL NETWORK AND UNSUPERVISED Ph . D . Candidate : </a:t>
            </a:r>
            <a:r>
              <a:rPr lang="en-US" dirty="0" err="1"/>
              <a:t>Abdalraouf</a:t>
            </a:r>
            <a:r>
              <a:rPr lang="en-US" dirty="0"/>
              <a:t> Hassan , Advisor : </a:t>
            </a:r>
            <a:r>
              <a:rPr lang="en-US" dirty="0" err="1"/>
              <a:t>Ausif</a:t>
            </a:r>
            <a:r>
              <a:rPr lang="en-US" dirty="0"/>
              <a:t> Mahmood Dep of Computer Science and Engineering , University of Bridgeport , CT , 06604 , USA,” no. March, pp. 2–4, 2017.</a:t>
            </a:r>
          </a:p>
          <a:p>
            <a:pPr marL="571500" lvl="0" indent="-571500">
              <a:buFont typeface="+mj-lt"/>
              <a:buAutoNum type="romanUcPeriod"/>
            </a:pPr>
            <a:r>
              <a:rPr lang="en-IN" dirty="0"/>
              <a:t>Understanding RNNs, LSTMs (</a:t>
            </a:r>
            <a:r>
              <a:rPr lang="en-US" dirty="0">
                <a:hlinkClick r:id="rId2"/>
              </a:rPr>
              <a:t>http://colah.github.io/posts/2015-08-Understanding-LSTMs/</a:t>
            </a:r>
            <a:r>
              <a:rPr lang="en-IN"/>
              <a:t>)</a:t>
            </a:r>
          </a:p>
        </p:txBody>
      </p:sp>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3" y="584200"/>
            <a:ext cx="7013196" cy="439436"/>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3600" dirty="0"/>
              <a:t>REFERENCES</a:t>
            </a:r>
            <a:endParaRPr lang="en-US" sz="3600" dirty="0"/>
          </a:p>
        </p:txBody>
      </p:sp>
    </p:spTree>
    <p:extLst>
      <p:ext uri="{BB962C8B-B14F-4D97-AF65-F5344CB8AC3E}">
        <p14:creationId xmlns:p14="http://schemas.microsoft.com/office/powerpoint/2010/main" val="26473624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967335"/>
            <a:ext cx="5786662" cy="923330"/>
          </a:xfrm>
          <a:prstGeom prst="rect">
            <a:avLst/>
          </a:prstGeom>
          <a:noFill/>
        </p:spPr>
        <p:txBody>
          <a:bodyPr wrap="square" lIns="0" tIns="0" rIns="0" bIns="0" rtlCol="0" anchor="ctr">
            <a:spAutoFit/>
          </a:bodyPr>
          <a:lstStyle/>
          <a:p>
            <a:pPr algn="ctr"/>
            <a:r>
              <a:rPr lang="en-US" sz="6000" b="1" dirty="0">
                <a:solidFill>
                  <a:schemeClr val="bg1"/>
                </a:solidFill>
                <a:latin typeface="+mj-lt"/>
              </a:rPr>
              <a:t>THANK</a:t>
            </a:r>
            <a:r>
              <a:rPr lang="en-US" sz="6000" dirty="0">
                <a:solidFill>
                  <a:schemeClr val="bg1"/>
                </a:solidFill>
                <a:latin typeface="+mj-lt"/>
              </a:rPr>
              <a:t> YOU</a:t>
            </a:r>
            <a:endParaRPr lang="en-US" sz="6600" dirty="0">
              <a:solidFill>
                <a:schemeClr val="bg1"/>
              </a:solidFill>
              <a:latin typeface="+mj-lt"/>
            </a:endParaRPr>
          </a:p>
        </p:txBody>
      </p:sp>
      <p:sp>
        <p:nvSpPr>
          <p:cNvPr id="7" name="Rectangle 6">
            <a:hlinkClick r:id="rId4"/>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90228"/>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spTree>
    <p:extLst>
      <p:ext uri="{BB962C8B-B14F-4D97-AF65-F5344CB8AC3E}">
        <p14:creationId xmlns:p14="http://schemas.microsoft.com/office/powerpoint/2010/main" val="2609209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3A57C3-15D4-4BF4-AA56-52AA2314AE01}"/>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a:stretch/>
        </p:blipFill>
        <p:spPr>
          <a:xfrm>
            <a:off x="300978" y="273542"/>
            <a:ext cx="11607800" cy="6133360"/>
          </a:xfrm>
          <a:prstGeom prst="rect">
            <a:avLst/>
          </a:prstGeom>
        </p:spPr>
      </p:pic>
      <p:grpSp>
        <p:nvGrpSpPr>
          <p:cNvPr id="5" name="Group 4" descr="This image is a computer monitor. ">
            <a:extLst>
              <a:ext uri="{FF2B5EF4-FFF2-40B4-BE49-F238E27FC236}">
                <a16:creationId xmlns:a16="http://schemas.microsoft.com/office/drawing/2014/main" id="{2B5C81F7-7031-49A8-8DA5-58800F53C781}"/>
              </a:ext>
              <a:ext uri="{C183D7F6-B498-43B3-948B-1728B52AA6E4}">
                <adec:decorative xmlns:adec="http://schemas.microsoft.com/office/drawing/2017/decorative" val="0"/>
              </a:ext>
            </a:extLst>
          </p:cNvPr>
          <p:cNvGrpSpPr/>
          <p:nvPr/>
        </p:nvGrpSpPr>
        <p:grpSpPr>
          <a:xfrm>
            <a:off x="2988814" y="1362727"/>
            <a:ext cx="5762171" cy="4643012"/>
            <a:chOff x="2332041" y="1664133"/>
            <a:chExt cx="4233864" cy="3411539"/>
          </a:xfrm>
        </p:grpSpPr>
        <p:sp>
          <p:nvSpPr>
            <p:cNvPr id="6" name="Freeform 6">
              <a:extLst>
                <a:ext uri="{FF2B5EF4-FFF2-40B4-BE49-F238E27FC236}">
                  <a16:creationId xmlns:a16="http://schemas.microsoft.com/office/drawing/2014/main" id="{2CA30B76-3FEA-48E7-A43C-110149E3B8F0}"/>
                </a:ext>
              </a:extLst>
            </p:cNvPr>
            <p:cNvSpPr>
              <a:spLocks/>
            </p:cNvSpPr>
            <p:nvPr/>
          </p:nvSpPr>
          <p:spPr bwMode="auto">
            <a:xfrm>
              <a:off x="3733804" y="4581959"/>
              <a:ext cx="1438276" cy="455613"/>
            </a:xfrm>
            <a:custGeom>
              <a:avLst/>
              <a:gdLst>
                <a:gd name="T0" fmla="*/ 3037 w 3628"/>
                <a:gd name="T1" fmla="*/ 0 h 1149"/>
                <a:gd name="T2" fmla="*/ 1837 w 3628"/>
                <a:gd name="T3" fmla="*/ 0 h 1149"/>
                <a:gd name="T4" fmla="*/ 1792 w 3628"/>
                <a:gd name="T5" fmla="*/ 0 h 1149"/>
                <a:gd name="T6" fmla="*/ 591 w 3628"/>
                <a:gd name="T7" fmla="*/ 0 h 1149"/>
                <a:gd name="T8" fmla="*/ 592 w 3628"/>
                <a:gd name="T9" fmla="*/ 108 h 1149"/>
                <a:gd name="T10" fmla="*/ 594 w 3628"/>
                <a:gd name="T11" fmla="*/ 214 h 1149"/>
                <a:gd name="T12" fmla="*/ 598 w 3628"/>
                <a:gd name="T13" fmla="*/ 317 h 1149"/>
                <a:gd name="T14" fmla="*/ 600 w 3628"/>
                <a:gd name="T15" fmla="*/ 419 h 1149"/>
                <a:gd name="T16" fmla="*/ 600 w 3628"/>
                <a:gd name="T17" fmla="*/ 468 h 1149"/>
                <a:gd name="T18" fmla="*/ 599 w 3628"/>
                <a:gd name="T19" fmla="*/ 516 h 1149"/>
                <a:gd name="T20" fmla="*/ 597 w 3628"/>
                <a:gd name="T21" fmla="*/ 564 h 1149"/>
                <a:gd name="T22" fmla="*/ 594 w 3628"/>
                <a:gd name="T23" fmla="*/ 610 h 1149"/>
                <a:gd name="T24" fmla="*/ 590 w 3628"/>
                <a:gd name="T25" fmla="*/ 654 h 1149"/>
                <a:gd name="T26" fmla="*/ 584 w 3628"/>
                <a:gd name="T27" fmla="*/ 698 h 1149"/>
                <a:gd name="T28" fmla="*/ 576 w 3628"/>
                <a:gd name="T29" fmla="*/ 740 h 1149"/>
                <a:gd name="T30" fmla="*/ 567 w 3628"/>
                <a:gd name="T31" fmla="*/ 780 h 1149"/>
                <a:gd name="T32" fmla="*/ 554 w 3628"/>
                <a:gd name="T33" fmla="*/ 820 h 1149"/>
                <a:gd name="T34" fmla="*/ 540 w 3628"/>
                <a:gd name="T35" fmla="*/ 857 h 1149"/>
                <a:gd name="T36" fmla="*/ 524 w 3628"/>
                <a:gd name="T37" fmla="*/ 892 h 1149"/>
                <a:gd name="T38" fmla="*/ 504 w 3628"/>
                <a:gd name="T39" fmla="*/ 925 h 1149"/>
                <a:gd name="T40" fmla="*/ 482 w 3628"/>
                <a:gd name="T41" fmla="*/ 958 h 1149"/>
                <a:gd name="T42" fmla="*/ 458 w 3628"/>
                <a:gd name="T43" fmla="*/ 986 h 1149"/>
                <a:gd name="T44" fmla="*/ 429 w 3628"/>
                <a:gd name="T45" fmla="*/ 1014 h 1149"/>
                <a:gd name="T46" fmla="*/ 398 w 3628"/>
                <a:gd name="T47" fmla="*/ 1039 h 1149"/>
                <a:gd name="T48" fmla="*/ 363 w 3628"/>
                <a:gd name="T49" fmla="*/ 1062 h 1149"/>
                <a:gd name="T50" fmla="*/ 323 w 3628"/>
                <a:gd name="T51" fmla="*/ 1081 h 1149"/>
                <a:gd name="T52" fmla="*/ 281 w 3628"/>
                <a:gd name="T53" fmla="*/ 1100 h 1149"/>
                <a:gd name="T54" fmla="*/ 233 w 3628"/>
                <a:gd name="T55" fmla="*/ 1115 h 1149"/>
                <a:gd name="T56" fmla="*/ 182 w 3628"/>
                <a:gd name="T57" fmla="*/ 1128 h 1149"/>
                <a:gd name="T58" fmla="*/ 127 w 3628"/>
                <a:gd name="T59" fmla="*/ 1137 h 1149"/>
                <a:gd name="T60" fmla="*/ 66 w 3628"/>
                <a:gd name="T61" fmla="*/ 1144 h 1149"/>
                <a:gd name="T62" fmla="*/ 0 w 3628"/>
                <a:gd name="T63" fmla="*/ 1149 h 1149"/>
                <a:gd name="T64" fmla="*/ 1792 w 3628"/>
                <a:gd name="T65" fmla="*/ 1149 h 1149"/>
                <a:gd name="T66" fmla="*/ 1837 w 3628"/>
                <a:gd name="T67" fmla="*/ 1149 h 1149"/>
                <a:gd name="T68" fmla="*/ 3628 w 3628"/>
                <a:gd name="T69" fmla="*/ 1149 h 1149"/>
                <a:gd name="T70" fmla="*/ 3563 w 3628"/>
                <a:gd name="T71" fmla="*/ 1144 h 1149"/>
                <a:gd name="T72" fmla="*/ 3503 w 3628"/>
                <a:gd name="T73" fmla="*/ 1137 h 1149"/>
                <a:gd name="T74" fmla="*/ 3446 w 3628"/>
                <a:gd name="T75" fmla="*/ 1128 h 1149"/>
                <a:gd name="T76" fmla="*/ 3395 w 3628"/>
                <a:gd name="T77" fmla="*/ 1115 h 1149"/>
                <a:gd name="T78" fmla="*/ 3349 w 3628"/>
                <a:gd name="T79" fmla="*/ 1100 h 1149"/>
                <a:gd name="T80" fmla="*/ 3306 w 3628"/>
                <a:gd name="T81" fmla="*/ 1081 h 1149"/>
                <a:gd name="T82" fmla="*/ 3266 w 3628"/>
                <a:gd name="T83" fmla="*/ 1062 h 1149"/>
                <a:gd name="T84" fmla="*/ 3231 w 3628"/>
                <a:gd name="T85" fmla="*/ 1039 h 1149"/>
                <a:gd name="T86" fmla="*/ 3199 w 3628"/>
                <a:gd name="T87" fmla="*/ 1014 h 1149"/>
                <a:gd name="T88" fmla="*/ 3172 w 3628"/>
                <a:gd name="T89" fmla="*/ 986 h 1149"/>
                <a:gd name="T90" fmla="*/ 3146 w 3628"/>
                <a:gd name="T91" fmla="*/ 958 h 1149"/>
                <a:gd name="T92" fmla="*/ 3124 w 3628"/>
                <a:gd name="T93" fmla="*/ 925 h 1149"/>
                <a:gd name="T94" fmla="*/ 3104 w 3628"/>
                <a:gd name="T95" fmla="*/ 892 h 1149"/>
                <a:gd name="T96" fmla="*/ 3088 w 3628"/>
                <a:gd name="T97" fmla="*/ 857 h 1149"/>
                <a:gd name="T98" fmla="*/ 3074 w 3628"/>
                <a:gd name="T99" fmla="*/ 820 h 1149"/>
                <a:gd name="T100" fmla="*/ 3063 w 3628"/>
                <a:gd name="T101" fmla="*/ 780 h 1149"/>
                <a:gd name="T102" fmla="*/ 3053 w 3628"/>
                <a:gd name="T103" fmla="*/ 740 h 1149"/>
                <a:gd name="T104" fmla="*/ 3045 w 3628"/>
                <a:gd name="T105" fmla="*/ 698 h 1149"/>
                <a:gd name="T106" fmla="*/ 3040 w 3628"/>
                <a:gd name="T107" fmla="*/ 654 h 1149"/>
                <a:gd name="T108" fmla="*/ 3035 w 3628"/>
                <a:gd name="T109" fmla="*/ 610 h 1149"/>
                <a:gd name="T110" fmla="*/ 3031 w 3628"/>
                <a:gd name="T111" fmla="*/ 564 h 1149"/>
                <a:gd name="T112" fmla="*/ 3030 w 3628"/>
                <a:gd name="T113" fmla="*/ 516 h 1149"/>
                <a:gd name="T114" fmla="*/ 3029 w 3628"/>
                <a:gd name="T115" fmla="*/ 468 h 1149"/>
                <a:gd name="T116" fmla="*/ 3029 w 3628"/>
                <a:gd name="T117" fmla="*/ 419 h 1149"/>
                <a:gd name="T118" fmla="*/ 3030 w 3628"/>
                <a:gd name="T119" fmla="*/ 317 h 1149"/>
                <a:gd name="T120" fmla="*/ 3034 w 3628"/>
                <a:gd name="T121" fmla="*/ 214 h 1149"/>
                <a:gd name="T122" fmla="*/ 3036 w 3628"/>
                <a:gd name="T123" fmla="*/ 108 h 1149"/>
                <a:gd name="T124" fmla="*/ 3037 w 3628"/>
                <a:gd name="T125" fmla="*/ 0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8" h="1149">
                  <a:moveTo>
                    <a:pt x="3037" y="0"/>
                  </a:moveTo>
                  <a:lnTo>
                    <a:pt x="1837" y="0"/>
                  </a:lnTo>
                  <a:lnTo>
                    <a:pt x="1792" y="0"/>
                  </a:lnTo>
                  <a:lnTo>
                    <a:pt x="591" y="0"/>
                  </a:lnTo>
                  <a:lnTo>
                    <a:pt x="592" y="108"/>
                  </a:lnTo>
                  <a:lnTo>
                    <a:pt x="594" y="214"/>
                  </a:lnTo>
                  <a:lnTo>
                    <a:pt x="598" y="317"/>
                  </a:lnTo>
                  <a:lnTo>
                    <a:pt x="600" y="419"/>
                  </a:lnTo>
                  <a:lnTo>
                    <a:pt x="600" y="468"/>
                  </a:lnTo>
                  <a:lnTo>
                    <a:pt x="599" y="516"/>
                  </a:lnTo>
                  <a:lnTo>
                    <a:pt x="597" y="564"/>
                  </a:lnTo>
                  <a:lnTo>
                    <a:pt x="594" y="610"/>
                  </a:lnTo>
                  <a:lnTo>
                    <a:pt x="590" y="654"/>
                  </a:lnTo>
                  <a:lnTo>
                    <a:pt x="584" y="698"/>
                  </a:lnTo>
                  <a:lnTo>
                    <a:pt x="576" y="740"/>
                  </a:lnTo>
                  <a:lnTo>
                    <a:pt x="567" y="780"/>
                  </a:lnTo>
                  <a:lnTo>
                    <a:pt x="554" y="820"/>
                  </a:lnTo>
                  <a:lnTo>
                    <a:pt x="540" y="857"/>
                  </a:lnTo>
                  <a:lnTo>
                    <a:pt x="524" y="892"/>
                  </a:lnTo>
                  <a:lnTo>
                    <a:pt x="504" y="925"/>
                  </a:lnTo>
                  <a:lnTo>
                    <a:pt x="482" y="958"/>
                  </a:lnTo>
                  <a:lnTo>
                    <a:pt x="458" y="986"/>
                  </a:lnTo>
                  <a:lnTo>
                    <a:pt x="429" y="1014"/>
                  </a:lnTo>
                  <a:lnTo>
                    <a:pt x="398" y="1039"/>
                  </a:lnTo>
                  <a:lnTo>
                    <a:pt x="363" y="1062"/>
                  </a:lnTo>
                  <a:lnTo>
                    <a:pt x="323" y="1081"/>
                  </a:lnTo>
                  <a:lnTo>
                    <a:pt x="281" y="1100"/>
                  </a:lnTo>
                  <a:lnTo>
                    <a:pt x="233" y="1115"/>
                  </a:lnTo>
                  <a:lnTo>
                    <a:pt x="182" y="1128"/>
                  </a:lnTo>
                  <a:lnTo>
                    <a:pt x="127" y="1137"/>
                  </a:lnTo>
                  <a:lnTo>
                    <a:pt x="66" y="1144"/>
                  </a:lnTo>
                  <a:lnTo>
                    <a:pt x="0" y="1149"/>
                  </a:lnTo>
                  <a:lnTo>
                    <a:pt x="1792" y="1149"/>
                  </a:lnTo>
                  <a:lnTo>
                    <a:pt x="1837" y="1149"/>
                  </a:lnTo>
                  <a:lnTo>
                    <a:pt x="3628" y="1149"/>
                  </a:lnTo>
                  <a:lnTo>
                    <a:pt x="3563" y="1144"/>
                  </a:lnTo>
                  <a:lnTo>
                    <a:pt x="3503" y="1137"/>
                  </a:lnTo>
                  <a:lnTo>
                    <a:pt x="3446" y="1128"/>
                  </a:lnTo>
                  <a:lnTo>
                    <a:pt x="3395" y="1115"/>
                  </a:lnTo>
                  <a:lnTo>
                    <a:pt x="3349" y="1100"/>
                  </a:lnTo>
                  <a:lnTo>
                    <a:pt x="3306" y="1081"/>
                  </a:lnTo>
                  <a:lnTo>
                    <a:pt x="3266" y="1062"/>
                  </a:lnTo>
                  <a:lnTo>
                    <a:pt x="3231" y="1039"/>
                  </a:lnTo>
                  <a:lnTo>
                    <a:pt x="3199" y="1014"/>
                  </a:lnTo>
                  <a:lnTo>
                    <a:pt x="3172" y="986"/>
                  </a:lnTo>
                  <a:lnTo>
                    <a:pt x="3146" y="958"/>
                  </a:lnTo>
                  <a:lnTo>
                    <a:pt x="3124" y="925"/>
                  </a:lnTo>
                  <a:lnTo>
                    <a:pt x="3104" y="892"/>
                  </a:lnTo>
                  <a:lnTo>
                    <a:pt x="3088" y="857"/>
                  </a:lnTo>
                  <a:lnTo>
                    <a:pt x="3074" y="820"/>
                  </a:lnTo>
                  <a:lnTo>
                    <a:pt x="3063" y="780"/>
                  </a:lnTo>
                  <a:lnTo>
                    <a:pt x="3053" y="740"/>
                  </a:lnTo>
                  <a:lnTo>
                    <a:pt x="3045" y="698"/>
                  </a:lnTo>
                  <a:lnTo>
                    <a:pt x="3040" y="654"/>
                  </a:lnTo>
                  <a:lnTo>
                    <a:pt x="3035" y="610"/>
                  </a:lnTo>
                  <a:lnTo>
                    <a:pt x="3031" y="564"/>
                  </a:lnTo>
                  <a:lnTo>
                    <a:pt x="3030" y="516"/>
                  </a:lnTo>
                  <a:lnTo>
                    <a:pt x="3029" y="468"/>
                  </a:lnTo>
                  <a:lnTo>
                    <a:pt x="3029" y="419"/>
                  </a:lnTo>
                  <a:lnTo>
                    <a:pt x="3030" y="317"/>
                  </a:lnTo>
                  <a:lnTo>
                    <a:pt x="3034" y="214"/>
                  </a:lnTo>
                  <a:lnTo>
                    <a:pt x="3036" y="108"/>
                  </a:lnTo>
                  <a:lnTo>
                    <a:pt x="3037" y="0"/>
                  </a:lnTo>
                  <a:close/>
                </a:path>
              </a:pathLst>
            </a:custGeom>
            <a:gradFill flip="none" rotWithShape="1">
              <a:gsLst>
                <a:gs pos="0">
                  <a:schemeClr val="bg1">
                    <a:lumMod val="75000"/>
                  </a:schemeClr>
                </a:gs>
                <a:gs pos="77000">
                  <a:schemeClr val="bg1">
                    <a:lumMod val="85000"/>
                  </a:schemeClr>
                </a:gs>
                <a:gs pos="37000">
                  <a:schemeClr val="bg1">
                    <a:lumMod val="85000"/>
                  </a:schemeClr>
                </a:gs>
                <a:gs pos="100000">
                  <a:schemeClr val="bg1">
                    <a:lumMod val="75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Freeform 7">
              <a:extLst>
                <a:ext uri="{FF2B5EF4-FFF2-40B4-BE49-F238E27FC236}">
                  <a16:creationId xmlns:a16="http://schemas.microsoft.com/office/drawing/2014/main" id="{77522DB6-3190-4F16-8B46-DB0517D98838}"/>
                </a:ext>
              </a:extLst>
            </p:cNvPr>
            <p:cNvSpPr>
              <a:spLocks/>
            </p:cNvSpPr>
            <p:nvPr/>
          </p:nvSpPr>
          <p:spPr bwMode="auto">
            <a:xfrm>
              <a:off x="3724280" y="5034396"/>
              <a:ext cx="1457326" cy="41276"/>
            </a:xfrm>
            <a:custGeom>
              <a:avLst/>
              <a:gdLst>
                <a:gd name="T0" fmla="*/ 53 w 3673"/>
                <a:gd name="T1" fmla="*/ 0 h 105"/>
                <a:gd name="T2" fmla="*/ 3621 w 3673"/>
                <a:gd name="T3" fmla="*/ 0 h 105"/>
                <a:gd name="T4" fmla="*/ 3631 w 3673"/>
                <a:gd name="T5" fmla="*/ 2 h 105"/>
                <a:gd name="T6" fmla="*/ 3640 w 3673"/>
                <a:gd name="T7" fmla="*/ 5 h 105"/>
                <a:gd name="T8" fmla="*/ 3650 w 3673"/>
                <a:gd name="T9" fmla="*/ 10 h 105"/>
                <a:gd name="T10" fmla="*/ 3658 w 3673"/>
                <a:gd name="T11" fmla="*/ 15 h 105"/>
                <a:gd name="T12" fmla="*/ 3664 w 3673"/>
                <a:gd name="T13" fmla="*/ 24 h 105"/>
                <a:gd name="T14" fmla="*/ 3668 w 3673"/>
                <a:gd name="T15" fmla="*/ 33 h 105"/>
                <a:gd name="T16" fmla="*/ 3672 w 3673"/>
                <a:gd name="T17" fmla="*/ 42 h 105"/>
                <a:gd name="T18" fmla="*/ 3673 w 3673"/>
                <a:gd name="T19" fmla="*/ 53 h 105"/>
                <a:gd name="T20" fmla="*/ 3673 w 3673"/>
                <a:gd name="T21" fmla="*/ 53 h 105"/>
                <a:gd name="T22" fmla="*/ 3672 w 3673"/>
                <a:gd name="T23" fmla="*/ 63 h 105"/>
                <a:gd name="T24" fmla="*/ 3668 w 3673"/>
                <a:gd name="T25" fmla="*/ 73 h 105"/>
                <a:gd name="T26" fmla="*/ 3664 w 3673"/>
                <a:gd name="T27" fmla="*/ 81 h 105"/>
                <a:gd name="T28" fmla="*/ 3658 w 3673"/>
                <a:gd name="T29" fmla="*/ 90 h 105"/>
                <a:gd name="T30" fmla="*/ 3650 w 3673"/>
                <a:gd name="T31" fmla="*/ 95 h 105"/>
                <a:gd name="T32" fmla="*/ 3640 w 3673"/>
                <a:gd name="T33" fmla="*/ 100 h 105"/>
                <a:gd name="T34" fmla="*/ 3631 w 3673"/>
                <a:gd name="T35" fmla="*/ 103 h 105"/>
                <a:gd name="T36" fmla="*/ 3621 w 3673"/>
                <a:gd name="T37" fmla="*/ 105 h 105"/>
                <a:gd name="T38" fmla="*/ 53 w 3673"/>
                <a:gd name="T39" fmla="*/ 105 h 105"/>
                <a:gd name="T40" fmla="*/ 42 w 3673"/>
                <a:gd name="T41" fmla="*/ 103 h 105"/>
                <a:gd name="T42" fmla="*/ 32 w 3673"/>
                <a:gd name="T43" fmla="*/ 100 h 105"/>
                <a:gd name="T44" fmla="*/ 24 w 3673"/>
                <a:gd name="T45" fmla="*/ 95 h 105"/>
                <a:gd name="T46" fmla="*/ 16 w 3673"/>
                <a:gd name="T47" fmla="*/ 90 h 105"/>
                <a:gd name="T48" fmla="*/ 9 w 3673"/>
                <a:gd name="T49" fmla="*/ 81 h 105"/>
                <a:gd name="T50" fmla="*/ 4 w 3673"/>
                <a:gd name="T51" fmla="*/ 73 h 105"/>
                <a:gd name="T52" fmla="*/ 2 w 3673"/>
                <a:gd name="T53" fmla="*/ 63 h 105"/>
                <a:gd name="T54" fmla="*/ 0 w 3673"/>
                <a:gd name="T55" fmla="*/ 53 h 105"/>
                <a:gd name="T56" fmla="*/ 0 w 3673"/>
                <a:gd name="T57" fmla="*/ 53 h 105"/>
                <a:gd name="T58" fmla="*/ 2 w 3673"/>
                <a:gd name="T59" fmla="*/ 42 h 105"/>
                <a:gd name="T60" fmla="*/ 4 w 3673"/>
                <a:gd name="T61" fmla="*/ 33 h 105"/>
                <a:gd name="T62" fmla="*/ 9 w 3673"/>
                <a:gd name="T63" fmla="*/ 24 h 105"/>
                <a:gd name="T64" fmla="*/ 16 w 3673"/>
                <a:gd name="T65" fmla="*/ 15 h 105"/>
                <a:gd name="T66" fmla="*/ 24 w 3673"/>
                <a:gd name="T67" fmla="*/ 10 h 105"/>
                <a:gd name="T68" fmla="*/ 32 w 3673"/>
                <a:gd name="T69" fmla="*/ 5 h 105"/>
                <a:gd name="T70" fmla="*/ 42 w 3673"/>
                <a:gd name="T71" fmla="*/ 2 h 105"/>
                <a:gd name="T72" fmla="*/ 53 w 3673"/>
                <a:gd name="T7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73" h="105">
                  <a:moveTo>
                    <a:pt x="53" y="0"/>
                  </a:moveTo>
                  <a:lnTo>
                    <a:pt x="3621" y="0"/>
                  </a:lnTo>
                  <a:lnTo>
                    <a:pt x="3631" y="2"/>
                  </a:lnTo>
                  <a:lnTo>
                    <a:pt x="3640" y="5"/>
                  </a:lnTo>
                  <a:lnTo>
                    <a:pt x="3650" y="10"/>
                  </a:lnTo>
                  <a:lnTo>
                    <a:pt x="3658" y="15"/>
                  </a:lnTo>
                  <a:lnTo>
                    <a:pt x="3664" y="24"/>
                  </a:lnTo>
                  <a:lnTo>
                    <a:pt x="3668" y="33"/>
                  </a:lnTo>
                  <a:lnTo>
                    <a:pt x="3672" y="42"/>
                  </a:lnTo>
                  <a:lnTo>
                    <a:pt x="3673" y="53"/>
                  </a:lnTo>
                  <a:lnTo>
                    <a:pt x="3673" y="53"/>
                  </a:lnTo>
                  <a:lnTo>
                    <a:pt x="3672" y="63"/>
                  </a:lnTo>
                  <a:lnTo>
                    <a:pt x="3668" y="73"/>
                  </a:lnTo>
                  <a:lnTo>
                    <a:pt x="3664" y="81"/>
                  </a:lnTo>
                  <a:lnTo>
                    <a:pt x="3658" y="90"/>
                  </a:lnTo>
                  <a:lnTo>
                    <a:pt x="3650" y="95"/>
                  </a:lnTo>
                  <a:lnTo>
                    <a:pt x="3640" y="100"/>
                  </a:lnTo>
                  <a:lnTo>
                    <a:pt x="3631" y="103"/>
                  </a:lnTo>
                  <a:lnTo>
                    <a:pt x="3621" y="105"/>
                  </a:lnTo>
                  <a:lnTo>
                    <a:pt x="53" y="105"/>
                  </a:lnTo>
                  <a:lnTo>
                    <a:pt x="42" y="103"/>
                  </a:lnTo>
                  <a:lnTo>
                    <a:pt x="32" y="100"/>
                  </a:lnTo>
                  <a:lnTo>
                    <a:pt x="24" y="95"/>
                  </a:lnTo>
                  <a:lnTo>
                    <a:pt x="16" y="90"/>
                  </a:lnTo>
                  <a:lnTo>
                    <a:pt x="9" y="81"/>
                  </a:lnTo>
                  <a:lnTo>
                    <a:pt x="4" y="73"/>
                  </a:lnTo>
                  <a:lnTo>
                    <a:pt x="2" y="63"/>
                  </a:lnTo>
                  <a:lnTo>
                    <a:pt x="0" y="53"/>
                  </a:lnTo>
                  <a:lnTo>
                    <a:pt x="0" y="53"/>
                  </a:lnTo>
                  <a:lnTo>
                    <a:pt x="2" y="42"/>
                  </a:lnTo>
                  <a:lnTo>
                    <a:pt x="4" y="33"/>
                  </a:lnTo>
                  <a:lnTo>
                    <a:pt x="9" y="24"/>
                  </a:lnTo>
                  <a:lnTo>
                    <a:pt x="16" y="15"/>
                  </a:lnTo>
                  <a:lnTo>
                    <a:pt x="24" y="10"/>
                  </a:lnTo>
                  <a:lnTo>
                    <a:pt x="32" y="5"/>
                  </a:lnTo>
                  <a:lnTo>
                    <a:pt x="42" y="2"/>
                  </a:lnTo>
                  <a:lnTo>
                    <a:pt x="53" y="0"/>
                  </a:lnTo>
                  <a:close/>
                </a:path>
              </a:pathLst>
            </a:custGeom>
            <a:gradFill>
              <a:gsLst>
                <a:gs pos="0">
                  <a:schemeClr val="bg1">
                    <a:lumMod val="65000"/>
                  </a:schemeClr>
                </a:gs>
                <a:gs pos="44000">
                  <a:schemeClr val="bg1">
                    <a:lumMod val="85000"/>
                  </a:schemeClr>
                </a:gs>
                <a:gs pos="100000">
                  <a:schemeClr val="bg1">
                    <a:lumMod val="6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Freeform 8">
              <a:extLst>
                <a:ext uri="{FF2B5EF4-FFF2-40B4-BE49-F238E27FC236}">
                  <a16:creationId xmlns:a16="http://schemas.microsoft.com/office/drawing/2014/main" id="{53383E99-9106-401E-9755-F4B58CB7950F}"/>
                </a:ext>
              </a:extLst>
            </p:cNvPr>
            <p:cNvSpPr>
              <a:spLocks/>
            </p:cNvSpPr>
            <p:nvPr/>
          </p:nvSpPr>
          <p:spPr bwMode="auto">
            <a:xfrm>
              <a:off x="2332041" y="1664133"/>
              <a:ext cx="4233864" cy="2935289"/>
            </a:xfrm>
            <a:custGeom>
              <a:avLst/>
              <a:gdLst>
                <a:gd name="T0" fmla="*/ 10459 w 10666"/>
                <a:gd name="T1" fmla="*/ 0 h 7397"/>
                <a:gd name="T2" fmla="*/ 10500 w 10666"/>
                <a:gd name="T3" fmla="*/ 5 h 7397"/>
                <a:gd name="T4" fmla="*/ 10539 w 10666"/>
                <a:gd name="T5" fmla="*/ 16 h 7397"/>
                <a:gd name="T6" fmla="*/ 10575 w 10666"/>
                <a:gd name="T7" fmla="*/ 36 h 7397"/>
                <a:gd name="T8" fmla="*/ 10605 w 10666"/>
                <a:gd name="T9" fmla="*/ 61 h 7397"/>
                <a:gd name="T10" fmla="*/ 10630 w 10666"/>
                <a:gd name="T11" fmla="*/ 91 h 7397"/>
                <a:gd name="T12" fmla="*/ 10650 w 10666"/>
                <a:gd name="T13" fmla="*/ 127 h 7397"/>
                <a:gd name="T14" fmla="*/ 10661 w 10666"/>
                <a:gd name="T15" fmla="*/ 166 h 7397"/>
                <a:gd name="T16" fmla="*/ 10666 w 10666"/>
                <a:gd name="T17" fmla="*/ 207 h 7397"/>
                <a:gd name="T18" fmla="*/ 10665 w 10666"/>
                <a:gd name="T19" fmla="*/ 7211 h 7397"/>
                <a:gd name="T20" fmla="*/ 10657 w 10666"/>
                <a:gd name="T21" fmla="*/ 7251 h 7397"/>
                <a:gd name="T22" fmla="*/ 10641 w 10666"/>
                <a:gd name="T23" fmla="*/ 7288 h 7397"/>
                <a:gd name="T24" fmla="*/ 10619 w 10666"/>
                <a:gd name="T25" fmla="*/ 7321 h 7397"/>
                <a:gd name="T26" fmla="*/ 10591 w 10666"/>
                <a:gd name="T27" fmla="*/ 7350 h 7397"/>
                <a:gd name="T28" fmla="*/ 10557 w 10666"/>
                <a:gd name="T29" fmla="*/ 7372 h 7397"/>
                <a:gd name="T30" fmla="*/ 10520 w 10666"/>
                <a:gd name="T31" fmla="*/ 7388 h 7397"/>
                <a:gd name="T32" fmla="*/ 10480 w 10666"/>
                <a:gd name="T33" fmla="*/ 7396 h 7397"/>
                <a:gd name="T34" fmla="*/ 207 w 10666"/>
                <a:gd name="T35" fmla="*/ 7397 h 7397"/>
                <a:gd name="T36" fmla="*/ 165 w 10666"/>
                <a:gd name="T37" fmla="*/ 7393 h 7397"/>
                <a:gd name="T38" fmla="*/ 126 w 10666"/>
                <a:gd name="T39" fmla="*/ 7381 h 7397"/>
                <a:gd name="T40" fmla="*/ 91 w 10666"/>
                <a:gd name="T41" fmla="*/ 7361 h 7397"/>
                <a:gd name="T42" fmla="*/ 60 w 10666"/>
                <a:gd name="T43" fmla="*/ 7336 h 7397"/>
                <a:gd name="T44" fmla="*/ 34 w 10666"/>
                <a:gd name="T45" fmla="*/ 7306 h 7397"/>
                <a:gd name="T46" fmla="*/ 16 w 10666"/>
                <a:gd name="T47" fmla="*/ 7270 h 7397"/>
                <a:gd name="T48" fmla="*/ 3 w 10666"/>
                <a:gd name="T49" fmla="*/ 7232 h 7397"/>
                <a:gd name="T50" fmla="*/ 0 w 10666"/>
                <a:gd name="T51" fmla="*/ 7190 h 7397"/>
                <a:gd name="T52" fmla="*/ 1 w 10666"/>
                <a:gd name="T53" fmla="*/ 186 h 7397"/>
                <a:gd name="T54" fmla="*/ 9 w 10666"/>
                <a:gd name="T55" fmla="*/ 146 h 7397"/>
                <a:gd name="T56" fmla="*/ 24 w 10666"/>
                <a:gd name="T57" fmla="*/ 109 h 7397"/>
                <a:gd name="T58" fmla="*/ 47 w 10666"/>
                <a:gd name="T59" fmla="*/ 75 h 7397"/>
                <a:gd name="T60" fmla="*/ 75 w 10666"/>
                <a:gd name="T61" fmla="*/ 47 h 7397"/>
                <a:gd name="T62" fmla="*/ 108 w 10666"/>
                <a:gd name="T63" fmla="*/ 25 h 7397"/>
                <a:gd name="T64" fmla="*/ 146 w 10666"/>
                <a:gd name="T65" fmla="*/ 9 h 7397"/>
                <a:gd name="T66" fmla="*/ 186 w 10666"/>
                <a:gd name="T67" fmla="*/ 1 h 7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66" h="7397">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7190"/>
                  </a:lnTo>
                  <a:lnTo>
                    <a:pt x="10665" y="7211"/>
                  </a:lnTo>
                  <a:lnTo>
                    <a:pt x="10661" y="7232"/>
                  </a:lnTo>
                  <a:lnTo>
                    <a:pt x="10657" y="7251"/>
                  </a:lnTo>
                  <a:lnTo>
                    <a:pt x="10650" y="7270"/>
                  </a:lnTo>
                  <a:lnTo>
                    <a:pt x="10641" y="7288"/>
                  </a:lnTo>
                  <a:lnTo>
                    <a:pt x="10630" y="7306"/>
                  </a:lnTo>
                  <a:lnTo>
                    <a:pt x="10619" y="7321"/>
                  </a:lnTo>
                  <a:lnTo>
                    <a:pt x="10605" y="7336"/>
                  </a:lnTo>
                  <a:lnTo>
                    <a:pt x="10591" y="7350"/>
                  </a:lnTo>
                  <a:lnTo>
                    <a:pt x="10575" y="7361"/>
                  </a:lnTo>
                  <a:lnTo>
                    <a:pt x="10557" y="7372"/>
                  </a:lnTo>
                  <a:lnTo>
                    <a:pt x="10539" y="7381"/>
                  </a:lnTo>
                  <a:lnTo>
                    <a:pt x="10520" y="7388"/>
                  </a:lnTo>
                  <a:lnTo>
                    <a:pt x="10500" y="7393"/>
                  </a:lnTo>
                  <a:lnTo>
                    <a:pt x="10480" y="7396"/>
                  </a:lnTo>
                  <a:lnTo>
                    <a:pt x="10459" y="7397"/>
                  </a:lnTo>
                  <a:lnTo>
                    <a:pt x="207" y="7397"/>
                  </a:lnTo>
                  <a:lnTo>
                    <a:pt x="186" y="7396"/>
                  </a:lnTo>
                  <a:lnTo>
                    <a:pt x="165" y="7393"/>
                  </a:lnTo>
                  <a:lnTo>
                    <a:pt x="146" y="7388"/>
                  </a:lnTo>
                  <a:lnTo>
                    <a:pt x="126" y="7381"/>
                  </a:lnTo>
                  <a:lnTo>
                    <a:pt x="108" y="7372"/>
                  </a:lnTo>
                  <a:lnTo>
                    <a:pt x="91" y="7361"/>
                  </a:lnTo>
                  <a:lnTo>
                    <a:pt x="75" y="7350"/>
                  </a:lnTo>
                  <a:lnTo>
                    <a:pt x="60" y="7336"/>
                  </a:lnTo>
                  <a:lnTo>
                    <a:pt x="47" y="7321"/>
                  </a:lnTo>
                  <a:lnTo>
                    <a:pt x="34" y="7306"/>
                  </a:lnTo>
                  <a:lnTo>
                    <a:pt x="24" y="7288"/>
                  </a:lnTo>
                  <a:lnTo>
                    <a:pt x="16" y="7270"/>
                  </a:lnTo>
                  <a:lnTo>
                    <a:pt x="9" y="7251"/>
                  </a:lnTo>
                  <a:lnTo>
                    <a:pt x="3" y="7232"/>
                  </a:lnTo>
                  <a:lnTo>
                    <a:pt x="1" y="7211"/>
                  </a:lnTo>
                  <a:lnTo>
                    <a:pt x="0" y="7190"/>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gradFill flip="none" rotWithShape="1">
              <a:gsLst>
                <a:gs pos="0">
                  <a:schemeClr val="bg1">
                    <a:lumMod val="75000"/>
                    <a:tint val="66000"/>
                    <a:satMod val="160000"/>
                  </a:schemeClr>
                </a:gs>
                <a:gs pos="50000">
                  <a:schemeClr val="bg1">
                    <a:lumMod val="75000"/>
                    <a:tint val="44500"/>
                    <a:satMod val="160000"/>
                  </a:schemeClr>
                </a:gs>
                <a:gs pos="100000">
                  <a:schemeClr val="bg1">
                    <a:lumMod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9">
              <a:extLst>
                <a:ext uri="{FF2B5EF4-FFF2-40B4-BE49-F238E27FC236}">
                  <a16:creationId xmlns:a16="http://schemas.microsoft.com/office/drawing/2014/main" id="{5F8FAF6E-8DE5-4068-88C8-99E7C5F7162B}"/>
                </a:ext>
              </a:extLst>
            </p:cNvPr>
            <p:cNvSpPr>
              <a:spLocks/>
            </p:cNvSpPr>
            <p:nvPr/>
          </p:nvSpPr>
          <p:spPr bwMode="auto">
            <a:xfrm>
              <a:off x="2332041" y="1664133"/>
              <a:ext cx="4233864" cy="2554289"/>
            </a:xfrm>
            <a:custGeom>
              <a:avLst/>
              <a:gdLst>
                <a:gd name="T0" fmla="*/ 207 w 10666"/>
                <a:gd name="T1" fmla="*/ 0 h 6436"/>
                <a:gd name="T2" fmla="*/ 10459 w 10666"/>
                <a:gd name="T3" fmla="*/ 0 h 6436"/>
                <a:gd name="T4" fmla="*/ 10480 w 10666"/>
                <a:gd name="T5" fmla="*/ 1 h 6436"/>
                <a:gd name="T6" fmla="*/ 10500 w 10666"/>
                <a:gd name="T7" fmla="*/ 5 h 6436"/>
                <a:gd name="T8" fmla="*/ 10520 w 10666"/>
                <a:gd name="T9" fmla="*/ 9 h 6436"/>
                <a:gd name="T10" fmla="*/ 10539 w 10666"/>
                <a:gd name="T11" fmla="*/ 16 h 6436"/>
                <a:gd name="T12" fmla="*/ 10557 w 10666"/>
                <a:gd name="T13" fmla="*/ 25 h 6436"/>
                <a:gd name="T14" fmla="*/ 10575 w 10666"/>
                <a:gd name="T15" fmla="*/ 36 h 6436"/>
                <a:gd name="T16" fmla="*/ 10591 w 10666"/>
                <a:gd name="T17" fmla="*/ 47 h 6436"/>
                <a:gd name="T18" fmla="*/ 10605 w 10666"/>
                <a:gd name="T19" fmla="*/ 61 h 6436"/>
                <a:gd name="T20" fmla="*/ 10619 w 10666"/>
                <a:gd name="T21" fmla="*/ 75 h 6436"/>
                <a:gd name="T22" fmla="*/ 10630 w 10666"/>
                <a:gd name="T23" fmla="*/ 91 h 6436"/>
                <a:gd name="T24" fmla="*/ 10641 w 10666"/>
                <a:gd name="T25" fmla="*/ 109 h 6436"/>
                <a:gd name="T26" fmla="*/ 10650 w 10666"/>
                <a:gd name="T27" fmla="*/ 127 h 6436"/>
                <a:gd name="T28" fmla="*/ 10657 w 10666"/>
                <a:gd name="T29" fmla="*/ 146 h 6436"/>
                <a:gd name="T30" fmla="*/ 10661 w 10666"/>
                <a:gd name="T31" fmla="*/ 166 h 6436"/>
                <a:gd name="T32" fmla="*/ 10665 w 10666"/>
                <a:gd name="T33" fmla="*/ 186 h 6436"/>
                <a:gd name="T34" fmla="*/ 10666 w 10666"/>
                <a:gd name="T35" fmla="*/ 207 h 6436"/>
                <a:gd name="T36" fmla="*/ 10666 w 10666"/>
                <a:gd name="T37" fmla="*/ 6436 h 6436"/>
                <a:gd name="T38" fmla="*/ 0 w 10666"/>
                <a:gd name="T39" fmla="*/ 6436 h 6436"/>
                <a:gd name="T40" fmla="*/ 0 w 10666"/>
                <a:gd name="T41" fmla="*/ 207 h 6436"/>
                <a:gd name="T42" fmla="*/ 1 w 10666"/>
                <a:gd name="T43" fmla="*/ 186 h 6436"/>
                <a:gd name="T44" fmla="*/ 3 w 10666"/>
                <a:gd name="T45" fmla="*/ 166 h 6436"/>
                <a:gd name="T46" fmla="*/ 9 w 10666"/>
                <a:gd name="T47" fmla="*/ 146 h 6436"/>
                <a:gd name="T48" fmla="*/ 16 w 10666"/>
                <a:gd name="T49" fmla="*/ 127 h 6436"/>
                <a:gd name="T50" fmla="*/ 24 w 10666"/>
                <a:gd name="T51" fmla="*/ 109 h 6436"/>
                <a:gd name="T52" fmla="*/ 34 w 10666"/>
                <a:gd name="T53" fmla="*/ 91 h 6436"/>
                <a:gd name="T54" fmla="*/ 47 w 10666"/>
                <a:gd name="T55" fmla="*/ 75 h 6436"/>
                <a:gd name="T56" fmla="*/ 60 w 10666"/>
                <a:gd name="T57" fmla="*/ 61 h 6436"/>
                <a:gd name="T58" fmla="*/ 75 w 10666"/>
                <a:gd name="T59" fmla="*/ 47 h 6436"/>
                <a:gd name="T60" fmla="*/ 91 w 10666"/>
                <a:gd name="T61" fmla="*/ 36 h 6436"/>
                <a:gd name="T62" fmla="*/ 108 w 10666"/>
                <a:gd name="T63" fmla="*/ 25 h 6436"/>
                <a:gd name="T64" fmla="*/ 126 w 10666"/>
                <a:gd name="T65" fmla="*/ 16 h 6436"/>
                <a:gd name="T66" fmla="*/ 146 w 10666"/>
                <a:gd name="T67" fmla="*/ 9 h 6436"/>
                <a:gd name="T68" fmla="*/ 165 w 10666"/>
                <a:gd name="T69" fmla="*/ 5 h 6436"/>
                <a:gd name="T70" fmla="*/ 186 w 10666"/>
                <a:gd name="T71" fmla="*/ 1 h 6436"/>
                <a:gd name="T72" fmla="*/ 207 w 10666"/>
                <a:gd name="T73" fmla="*/ 0 h 6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66" h="6436">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6436"/>
                  </a:lnTo>
                  <a:lnTo>
                    <a:pt x="0" y="6436"/>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Rectangle 10">
              <a:extLst>
                <a:ext uri="{FF2B5EF4-FFF2-40B4-BE49-F238E27FC236}">
                  <a16:creationId xmlns:a16="http://schemas.microsoft.com/office/drawing/2014/main" id="{17BDDE13-2A41-4D4D-B6DB-39C674B24C8B}"/>
                </a:ext>
              </a:extLst>
            </p:cNvPr>
            <p:cNvSpPr>
              <a:spLocks noChangeArrowheads="1"/>
            </p:cNvSpPr>
            <p:nvPr/>
          </p:nvSpPr>
          <p:spPr bwMode="auto">
            <a:xfrm>
              <a:off x="2487616" y="1829233"/>
              <a:ext cx="3924302" cy="2224089"/>
            </a:xfrm>
            <a:prstGeom prst="rect">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 name="Rectangle 11">
              <a:extLst>
                <a:ext uri="{FF2B5EF4-FFF2-40B4-BE49-F238E27FC236}">
                  <a16:creationId xmlns:a16="http://schemas.microsoft.com/office/drawing/2014/main" id="{513DCB07-8BCA-492F-BCBB-AF98A89A70B0}"/>
                </a:ext>
              </a:extLst>
            </p:cNvPr>
            <p:cNvSpPr>
              <a:spLocks noChangeArrowheads="1"/>
            </p:cNvSpPr>
            <p:nvPr/>
          </p:nvSpPr>
          <p:spPr bwMode="auto">
            <a:xfrm>
              <a:off x="2487616" y="1829233"/>
              <a:ext cx="3924302" cy="41276"/>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2">
              <a:extLst>
                <a:ext uri="{FF2B5EF4-FFF2-40B4-BE49-F238E27FC236}">
                  <a16:creationId xmlns:a16="http://schemas.microsoft.com/office/drawing/2014/main" id="{C0532815-1706-4400-A5CD-AE8A4C5E1571}"/>
                </a:ext>
              </a:extLst>
            </p:cNvPr>
            <p:cNvSpPr>
              <a:spLocks/>
            </p:cNvSpPr>
            <p:nvPr/>
          </p:nvSpPr>
          <p:spPr bwMode="auto">
            <a:xfrm>
              <a:off x="3511553" y="3986647"/>
              <a:ext cx="1874839" cy="66675"/>
            </a:xfrm>
            <a:custGeom>
              <a:avLst/>
              <a:gdLst>
                <a:gd name="T0" fmla="*/ 112 w 4724"/>
                <a:gd name="T1" fmla="*/ 0 h 169"/>
                <a:gd name="T2" fmla="*/ 4569 w 4724"/>
                <a:gd name="T3" fmla="*/ 0 h 169"/>
                <a:gd name="T4" fmla="*/ 4724 w 4724"/>
                <a:gd name="T5" fmla="*/ 169 h 169"/>
                <a:gd name="T6" fmla="*/ 0 w 4724"/>
                <a:gd name="T7" fmla="*/ 169 h 169"/>
                <a:gd name="T8" fmla="*/ 112 w 4724"/>
                <a:gd name="T9" fmla="*/ 0 h 169"/>
              </a:gdLst>
              <a:ahLst/>
              <a:cxnLst>
                <a:cxn ang="0">
                  <a:pos x="T0" y="T1"/>
                </a:cxn>
                <a:cxn ang="0">
                  <a:pos x="T2" y="T3"/>
                </a:cxn>
                <a:cxn ang="0">
                  <a:pos x="T4" y="T5"/>
                </a:cxn>
                <a:cxn ang="0">
                  <a:pos x="T6" y="T7"/>
                </a:cxn>
                <a:cxn ang="0">
                  <a:pos x="T8" y="T9"/>
                </a:cxn>
              </a:cxnLst>
              <a:rect l="0" t="0" r="r" b="b"/>
              <a:pathLst>
                <a:path w="4724" h="169">
                  <a:moveTo>
                    <a:pt x="112" y="0"/>
                  </a:moveTo>
                  <a:lnTo>
                    <a:pt x="4569" y="0"/>
                  </a:lnTo>
                  <a:lnTo>
                    <a:pt x="4724" y="169"/>
                  </a:lnTo>
                  <a:lnTo>
                    <a:pt x="0" y="169"/>
                  </a:lnTo>
                  <a:lnTo>
                    <a:pt x="112" y="0"/>
                  </a:lnTo>
                  <a:close/>
                </a:path>
              </a:pathLst>
            </a:custGeom>
            <a:solidFill>
              <a:srgbClr val="BD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24">
              <a:extLst>
                <a:ext uri="{FF2B5EF4-FFF2-40B4-BE49-F238E27FC236}">
                  <a16:creationId xmlns:a16="http://schemas.microsoft.com/office/drawing/2014/main" id="{85324600-D3F1-4856-945D-AED9982A5FAD}"/>
                </a:ext>
              </a:extLst>
            </p:cNvPr>
            <p:cNvSpPr>
              <a:spLocks/>
            </p:cNvSpPr>
            <p:nvPr/>
          </p:nvSpPr>
          <p:spPr bwMode="auto">
            <a:xfrm>
              <a:off x="4238630" y="1664133"/>
              <a:ext cx="2327275" cy="2503490"/>
            </a:xfrm>
            <a:custGeom>
              <a:avLst/>
              <a:gdLst>
                <a:gd name="T0" fmla="*/ 3815 w 5865"/>
                <a:gd name="T1" fmla="*/ 0 h 6311"/>
                <a:gd name="T2" fmla="*/ 5660 w 5865"/>
                <a:gd name="T3" fmla="*/ 0 h 6311"/>
                <a:gd name="T4" fmla="*/ 5681 w 5865"/>
                <a:gd name="T5" fmla="*/ 1 h 6311"/>
                <a:gd name="T6" fmla="*/ 5702 w 5865"/>
                <a:gd name="T7" fmla="*/ 4 h 6311"/>
                <a:gd name="T8" fmla="*/ 5721 w 5865"/>
                <a:gd name="T9" fmla="*/ 9 h 6311"/>
                <a:gd name="T10" fmla="*/ 5740 w 5865"/>
                <a:gd name="T11" fmla="*/ 16 h 6311"/>
                <a:gd name="T12" fmla="*/ 5758 w 5865"/>
                <a:gd name="T13" fmla="*/ 24 h 6311"/>
                <a:gd name="T14" fmla="*/ 5775 w 5865"/>
                <a:gd name="T15" fmla="*/ 34 h 6311"/>
                <a:gd name="T16" fmla="*/ 5791 w 5865"/>
                <a:gd name="T17" fmla="*/ 46 h 6311"/>
                <a:gd name="T18" fmla="*/ 5805 w 5865"/>
                <a:gd name="T19" fmla="*/ 60 h 6311"/>
                <a:gd name="T20" fmla="*/ 5819 w 5865"/>
                <a:gd name="T21" fmla="*/ 74 h 6311"/>
                <a:gd name="T22" fmla="*/ 5830 w 5865"/>
                <a:gd name="T23" fmla="*/ 90 h 6311"/>
                <a:gd name="T24" fmla="*/ 5841 w 5865"/>
                <a:gd name="T25" fmla="*/ 106 h 6311"/>
                <a:gd name="T26" fmla="*/ 5849 w 5865"/>
                <a:gd name="T27" fmla="*/ 125 h 6311"/>
                <a:gd name="T28" fmla="*/ 5856 w 5865"/>
                <a:gd name="T29" fmla="*/ 143 h 6311"/>
                <a:gd name="T30" fmla="*/ 5861 w 5865"/>
                <a:gd name="T31" fmla="*/ 163 h 6311"/>
                <a:gd name="T32" fmla="*/ 5864 w 5865"/>
                <a:gd name="T33" fmla="*/ 182 h 6311"/>
                <a:gd name="T34" fmla="*/ 5865 w 5865"/>
                <a:gd name="T35" fmla="*/ 203 h 6311"/>
                <a:gd name="T36" fmla="*/ 5865 w 5865"/>
                <a:gd name="T37" fmla="*/ 6311 h 6311"/>
                <a:gd name="T38" fmla="*/ 0 w 5865"/>
                <a:gd name="T39" fmla="*/ 6311 h 6311"/>
                <a:gd name="T40" fmla="*/ 3815 w 5865"/>
                <a:gd name="T41" fmla="*/ 0 h 6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65" h="6311">
                  <a:moveTo>
                    <a:pt x="3815" y="0"/>
                  </a:moveTo>
                  <a:lnTo>
                    <a:pt x="5660" y="0"/>
                  </a:lnTo>
                  <a:lnTo>
                    <a:pt x="5681" y="1"/>
                  </a:lnTo>
                  <a:lnTo>
                    <a:pt x="5702" y="4"/>
                  </a:lnTo>
                  <a:lnTo>
                    <a:pt x="5721" y="9"/>
                  </a:lnTo>
                  <a:lnTo>
                    <a:pt x="5740" y="16"/>
                  </a:lnTo>
                  <a:lnTo>
                    <a:pt x="5758" y="24"/>
                  </a:lnTo>
                  <a:lnTo>
                    <a:pt x="5775" y="34"/>
                  </a:lnTo>
                  <a:lnTo>
                    <a:pt x="5791" y="46"/>
                  </a:lnTo>
                  <a:lnTo>
                    <a:pt x="5805" y="60"/>
                  </a:lnTo>
                  <a:lnTo>
                    <a:pt x="5819" y="74"/>
                  </a:lnTo>
                  <a:lnTo>
                    <a:pt x="5830" y="90"/>
                  </a:lnTo>
                  <a:lnTo>
                    <a:pt x="5841" y="106"/>
                  </a:lnTo>
                  <a:lnTo>
                    <a:pt x="5849" y="125"/>
                  </a:lnTo>
                  <a:lnTo>
                    <a:pt x="5856" y="143"/>
                  </a:lnTo>
                  <a:lnTo>
                    <a:pt x="5861" y="163"/>
                  </a:lnTo>
                  <a:lnTo>
                    <a:pt x="5864" y="182"/>
                  </a:lnTo>
                  <a:lnTo>
                    <a:pt x="5865" y="203"/>
                  </a:lnTo>
                  <a:lnTo>
                    <a:pt x="5865" y="6311"/>
                  </a:lnTo>
                  <a:lnTo>
                    <a:pt x="0" y="6311"/>
                  </a:lnTo>
                  <a:lnTo>
                    <a:pt x="3815" y="0"/>
                  </a:lnTo>
                  <a:close/>
                </a:path>
              </a:pathLst>
            </a:custGeom>
            <a:gradFill>
              <a:gsLst>
                <a:gs pos="0">
                  <a:schemeClr val="bg1">
                    <a:alpha val="36000"/>
                  </a:schemeClr>
                </a:gs>
                <a:gs pos="50000">
                  <a:schemeClr val="bg1">
                    <a:alpha val="13000"/>
                  </a:schemeClr>
                </a:gs>
                <a:gs pos="100000">
                  <a:schemeClr val="accent1">
                    <a:tint val="23500"/>
                    <a:satMod val="160000"/>
                    <a:alpha val="0"/>
                  </a:schemeClr>
                </a:gs>
              </a:gsLst>
              <a:lin ang="5400000" scaled="0"/>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2" name="Rectangle 1">
            <a:extLst>
              <a:ext uri="{FF2B5EF4-FFF2-40B4-BE49-F238E27FC236}">
                <a16:creationId xmlns:a16="http://schemas.microsoft.com/office/drawing/2014/main" id="{92A040F0-7FD4-4900-A15E-757CDA6D9740}"/>
              </a:ext>
            </a:extLst>
          </p:cNvPr>
          <p:cNvSpPr/>
          <p:nvPr/>
        </p:nvSpPr>
        <p:spPr>
          <a:xfrm>
            <a:off x="3861786" y="1773922"/>
            <a:ext cx="3977197" cy="2585323"/>
          </a:xfrm>
          <a:prstGeom prst="rect">
            <a:avLst/>
          </a:prstGeom>
        </p:spPr>
        <p:txBody>
          <a:bodyPr wrap="square">
            <a:spAutoFit/>
          </a:bodyPr>
          <a:lstStyle/>
          <a:p>
            <a:r>
              <a:rPr lang="en-IN" sz="2400" b="1" dirty="0">
                <a:solidFill>
                  <a:schemeClr val="bg1"/>
                </a:solidFill>
              </a:rPr>
              <a:t>Author: -</a:t>
            </a:r>
          </a:p>
          <a:p>
            <a:pPr algn="ctr"/>
            <a:r>
              <a:rPr lang="en-IN" sz="2400" b="1" dirty="0">
                <a:solidFill>
                  <a:schemeClr val="bg1"/>
                </a:solidFill>
              </a:rPr>
              <a:t>Saurabh Roy (17100050)</a:t>
            </a:r>
          </a:p>
          <a:p>
            <a:r>
              <a:rPr lang="en-IN" b="1" dirty="0">
                <a:solidFill>
                  <a:schemeClr val="bg1"/>
                </a:solidFill>
              </a:rPr>
              <a:t>Mail: saurabhr17100@iiitnr.edu.in</a:t>
            </a:r>
          </a:p>
          <a:p>
            <a:endParaRPr lang="en-IN" sz="2400" b="1" dirty="0">
              <a:solidFill>
                <a:schemeClr val="bg1"/>
              </a:solidFill>
            </a:endParaRPr>
          </a:p>
          <a:p>
            <a:r>
              <a:rPr lang="en-IN" sz="2400" b="1" dirty="0">
                <a:solidFill>
                  <a:schemeClr val="bg1"/>
                </a:solidFill>
              </a:rPr>
              <a:t>Under Supervision of: -</a:t>
            </a:r>
          </a:p>
          <a:p>
            <a:pPr algn="ctr"/>
            <a:r>
              <a:rPr lang="en-US" sz="2400" b="1" dirty="0">
                <a:solidFill>
                  <a:schemeClr val="bg1"/>
                </a:solidFill>
              </a:rPr>
              <a:t>Dr. </a:t>
            </a:r>
            <a:r>
              <a:rPr lang="en-US" sz="2400" b="1" dirty="0" err="1">
                <a:solidFill>
                  <a:schemeClr val="bg1"/>
                </a:solidFill>
              </a:rPr>
              <a:t>Muneendra</a:t>
            </a:r>
            <a:r>
              <a:rPr lang="en-US" sz="2400" b="1" dirty="0">
                <a:solidFill>
                  <a:schemeClr val="bg1"/>
                </a:solidFill>
              </a:rPr>
              <a:t> Ojha</a:t>
            </a:r>
          </a:p>
          <a:p>
            <a:r>
              <a:rPr lang="en-US" b="1" dirty="0">
                <a:solidFill>
                  <a:schemeClr val="bg1"/>
                </a:solidFill>
              </a:rPr>
              <a:t>Mail: muneendra@iiitnr.edu.in</a:t>
            </a:r>
            <a:endParaRPr lang="en-US" sz="2400" b="1" dirty="0">
              <a:solidFill>
                <a:schemeClr val="bg1"/>
              </a:solidFill>
            </a:endParaRPr>
          </a:p>
        </p:txBody>
      </p:sp>
    </p:spTree>
    <p:extLst>
      <p:ext uri="{BB962C8B-B14F-4D97-AF65-F5344CB8AC3E}">
        <p14:creationId xmlns:p14="http://schemas.microsoft.com/office/powerpoint/2010/main" val="479439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75">
            <a:extLst>
              <a:ext uri="{FF2B5EF4-FFF2-40B4-BE49-F238E27FC236}">
                <a16:creationId xmlns:a16="http://schemas.microsoft.com/office/drawing/2014/main" id="{997817F9-F9AA-418C-B371-110F82354DA7}"/>
              </a:ext>
              <a:ext uri="{C183D7F6-B498-43B3-948B-1728B52AA6E4}">
                <adec:decorative xmlns:adec="http://schemas.microsoft.com/office/drawing/2017/decorative" val="1"/>
              </a:ext>
            </a:extLst>
          </p:cNvPr>
          <p:cNvSpPr/>
          <p:nvPr/>
        </p:nvSpPr>
        <p:spPr>
          <a:xfrm>
            <a:off x="1842813" y="870012"/>
            <a:ext cx="8202967" cy="665826"/>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Introduction</a:t>
            </a:r>
          </a:p>
        </p:txBody>
      </p:sp>
      <p:sp>
        <p:nvSpPr>
          <p:cNvPr id="5" name="Content Placeholder 15">
            <a:extLst>
              <a:ext uri="{FF2B5EF4-FFF2-40B4-BE49-F238E27FC236}">
                <a16:creationId xmlns:a16="http://schemas.microsoft.com/office/drawing/2014/main" id="{7CA08C95-A06B-4C8C-A980-B46D914FAB36}"/>
              </a:ext>
            </a:extLst>
          </p:cNvPr>
          <p:cNvSpPr txBox="1">
            <a:spLocks/>
          </p:cNvSpPr>
          <p:nvPr/>
        </p:nvSpPr>
        <p:spPr>
          <a:xfrm>
            <a:off x="2034379" y="2016941"/>
            <a:ext cx="8011401" cy="473896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Sentiment Analysis: The process of computationally identifying and categorizing opinions expressed in a piece of text, especially in order to determine whether the writer's attitude towards a particular topic, product, etc. is positive, negative, or neutral.</a:t>
            </a:r>
            <a:endParaRPr lang="en-IN" sz="2400" dirty="0"/>
          </a:p>
        </p:txBody>
      </p:sp>
      <p:sp>
        <p:nvSpPr>
          <p:cNvPr id="7" name="Rectangle 6">
            <a:extLst>
              <a:ext uri="{FF2B5EF4-FFF2-40B4-BE49-F238E27FC236}">
                <a16:creationId xmlns:a16="http://schemas.microsoft.com/office/drawing/2014/main" id="{FAC00415-B90D-4DE1-AF59-C7287D3D6647}"/>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353C91AC-02B2-4240-9A8F-5CC5BBA55CAD}"/>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34D10172-684E-4B38-807A-E832BD63F1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3368" y="4093291"/>
            <a:ext cx="6921856" cy="2133710"/>
          </a:xfrm>
          <a:prstGeom prst="rect">
            <a:avLst/>
          </a:prstGeom>
        </p:spPr>
      </p:pic>
    </p:spTree>
    <p:extLst>
      <p:ext uri="{BB962C8B-B14F-4D97-AF65-F5344CB8AC3E}">
        <p14:creationId xmlns:p14="http://schemas.microsoft.com/office/powerpoint/2010/main" val="2143995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75">
            <a:extLst>
              <a:ext uri="{FF2B5EF4-FFF2-40B4-BE49-F238E27FC236}">
                <a16:creationId xmlns:a16="http://schemas.microsoft.com/office/drawing/2014/main" id="{389E7E18-B581-48DD-BF3C-8A7D1D57968F}"/>
              </a:ext>
              <a:ext uri="{C183D7F6-B498-43B3-948B-1728B52AA6E4}">
                <adec:decorative xmlns:adec="http://schemas.microsoft.com/office/drawing/2017/decorative" val="1"/>
              </a:ext>
            </a:extLst>
          </p:cNvPr>
          <p:cNvSpPr/>
          <p:nvPr/>
        </p:nvSpPr>
        <p:spPr>
          <a:xfrm>
            <a:off x="1893147" y="701467"/>
            <a:ext cx="8202967" cy="754471"/>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Objective of the Project</a:t>
            </a:r>
          </a:p>
        </p:txBody>
      </p:sp>
      <p:sp>
        <p:nvSpPr>
          <p:cNvPr id="5" name="Text Placeholder 32">
            <a:extLst>
              <a:ext uri="{FF2B5EF4-FFF2-40B4-BE49-F238E27FC236}">
                <a16:creationId xmlns:a16="http://schemas.microsoft.com/office/drawing/2014/main" id="{D0BBA53A-4A16-4DD4-97BC-0DED9DD888CE}"/>
              </a:ext>
            </a:extLst>
          </p:cNvPr>
          <p:cNvSpPr txBox="1">
            <a:spLocks/>
          </p:cNvSpPr>
          <p:nvPr/>
        </p:nvSpPr>
        <p:spPr>
          <a:xfrm>
            <a:off x="1811231" y="1455938"/>
            <a:ext cx="9146012" cy="475836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chemeClr val="accent2"/>
              </a:buClr>
            </a:pPr>
            <a:endParaRPr lang="en-IN" sz="3200" b="1" dirty="0"/>
          </a:p>
          <a:p>
            <a:pPr marL="0" indent="0" algn="ctr">
              <a:buClr>
                <a:schemeClr val="accent2"/>
              </a:buClr>
              <a:buNone/>
            </a:pPr>
            <a:r>
              <a:rPr lang="en-IN" sz="3200" b="1" dirty="0"/>
              <a:t>Creating three models and training them in order to perform sentiment analysis: -</a:t>
            </a:r>
          </a:p>
          <a:p>
            <a:pPr lvl="0">
              <a:buFont typeface="Wingdings" panose="05000000000000000000" pitchFamily="2" charset="2"/>
              <a:buChar char="Ø"/>
            </a:pPr>
            <a:r>
              <a:rPr lang="en-IN" sz="2000" b="1" dirty="0"/>
              <a:t>Model 1</a:t>
            </a:r>
            <a:r>
              <a:rPr lang="en-IN" sz="2000" dirty="0"/>
              <a:t> that employs Embedding layer followed by a simple RNN layer followed by a fully connected layer.</a:t>
            </a:r>
            <a:endParaRPr lang="en-US" sz="2000" dirty="0"/>
          </a:p>
          <a:p>
            <a:pPr lvl="0">
              <a:buFont typeface="Wingdings" panose="05000000000000000000" pitchFamily="2" charset="2"/>
              <a:buChar char="Ø"/>
            </a:pPr>
            <a:r>
              <a:rPr lang="en-IN" sz="2000" b="1" dirty="0"/>
              <a:t>Model 2</a:t>
            </a:r>
            <a:r>
              <a:rPr lang="en-IN" sz="2000" dirty="0"/>
              <a:t> that employs Embedding layer followed by an LSTM layer followed by a fully connected layer.</a:t>
            </a:r>
            <a:endParaRPr lang="en-US" sz="2000" dirty="0"/>
          </a:p>
          <a:p>
            <a:pPr>
              <a:buFont typeface="Wingdings" panose="05000000000000000000" pitchFamily="2" charset="2"/>
              <a:buChar char="Ø"/>
            </a:pPr>
            <a:r>
              <a:rPr lang="en-US" sz="2000" b="1" dirty="0"/>
              <a:t>Model 3</a:t>
            </a:r>
            <a:r>
              <a:rPr lang="en-US" sz="2000" dirty="0"/>
              <a:t> that employs Embedding layer followed by a GRU layer followed by a fully connected layer.</a:t>
            </a:r>
            <a:endParaRPr lang="en-IN" sz="3200" b="1" dirty="0"/>
          </a:p>
          <a:p>
            <a:pPr marL="342900" indent="-342900">
              <a:buClr>
                <a:schemeClr val="accent2"/>
              </a:buClr>
            </a:pPr>
            <a:endParaRPr lang="en-IN" sz="3200" b="1" dirty="0"/>
          </a:p>
        </p:txBody>
      </p:sp>
      <p:sp>
        <p:nvSpPr>
          <p:cNvPr id="6" name="Rectangle 5">
            <a:extLst>
              <a:ext uri="{FF2B5EF4-FFF2-40B4-BE49-F238E27FC236}">
                <a16:creationId xmlns:a16="http://schemas.microsoft.com/office/drawing/2014/main" id="{EDAD97DE-3075-40BA-A067-E86D5575E482}"/>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C85E0ABA-06F2-4716-8F6E-17838205E9D3}"/>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2" descr="caption">
            <a:extLst>
              <a:ext uri="{FF2B5EF4-FFF2-40B4-BE49-F238E27FC236}">
                <a16:creationId xmlns:a16="http://schemas.microsoft.com/office/drawing/2014/main" id="{5C50D7BF-D351-4098-AB2E-7489BBA49B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8717" y="4989250"/>
            <a:ext cx="11593283" cy="1868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3647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75">
            <a:extLst>
              <a:ext uri="{FF2B5EF4-FFF2-40B4-BE49-F238E27FC236}">
                <a16:creationId xmlns:a16="http://schemas.microsoft.com/office/drawing/2014/main" id="{389E7E18-B581-48DD-BF3C-8A7D1D57968F}"/>
              </a:ext>
              <a:ext uri="{C183D7F6-B498-43B3-948B-1728B52AA6E4}">
                <adec:decorative xmlns:adec="http://schemas.microsoft.com/office/drawing/2017/decorative" val="1"/>
              </a:ext>
            </a:extLst>
          </p:cNvPr>
          <p:cNvSpPr/>
          <p:nvPr/>
        </p:nvSpPr>
        <p:spPr>
          <a:xfrm>
            <a:off x="1893147" y="701467"/>
            <a:ext cx="8202967" cy="754471"/>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Current Vendors</a:t>
            </a:r>
          </a:p>
        </p:txBody>
      </p:sp>
      <p:sp>
        <p:nvSpPr>
          <p:cNvPr id="6" name="Rectangle 5">
            <a:extLst>
              <a:ext uri="{FF2B5EF4-FFF2-40B4-BE49-F238E27FC236}">
                <a16:creationId xmlns:a16="http://schemas.microsoft.com/office/drawing/2014/main" id="{EDAD97DE-3075-40BA-A067-E86D5575E482}"/>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C85E0ABA-06F2-4716-8F6E-17838205E9D3}"/>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30" name="Picture 6" descr="Equinix Launches Support for Google Cloud's Partner Interconnect ...">
            <a:extLst>
              <a:ext uri="{FF2B5EF4-FFF2-40B4-BE49-F238E27FC236}">
                <a16:creationId xmlns:a16="http://schemas.microsoft.com/office/drawing/2014/main" id="{5428E00F-639D-4B97-879C-3A6E701FC6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4875" y="1771650"/>
            <a:ext cx="2762250" cy="16573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n Introduction to Microsoft Azure | Maryland Computer Service Inc.">
            <a:extLst>
              <a:ext uri="{FF2B5EF4-FFF2-40B4-BE49-F238E27FC236}">
                <a16:creationId xmlns:a16="http://schemas.microsoft.com/office/drawing/2014/main" id="{23091EC4-E450-4C45-8C46-165AE1C95E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2382" y="1938030"/>
            <a:ext cx="2857500" cy="175417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Tone Analyzer">
            <a:extLst>
              <a:ext uri="{FF2B5EF4-FFF2-40B4-BE49-F238E27FC236}">
                <a16:creationId xmlns:a16="http://schemas.microsoft.com/office/drawing/2014/main" id="{FE55CBCF-6F22-4A08-96BE-0323E67633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68012" y="1627629"/>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614192FF-2806-48B2-9AEE-EAC20C54877F}"/>
              </a:ext>
            </a:extLst>
          </p:cNvPr>
          <p:cNvSpPr/>
          <p:nvPr/>
        </p:nvSpPr>
        <p:spPr>
          <a:xfrm>
            <a:off x="9350243" y="3814140"/>
            <a:ext cx="1860894" cy="369332"/>
          </a:xfrm>
          <a:prstGeom prst="rect">
            <a:avLst/>
          </a:prstGeom>
        </p:spPr>
        <p:txBody>
          <a:bodyPr wrap="none">
            <a:spAutoFit/>
          </a:bodyPr>
          <a:lstStyle/>
          <a:p>
            <a:pPr algn="ctr"/>
            <a:r>
              <a:rPr lang="en-US" dirty="0">
                <a:ln w="0"/>
                <a:effectLst>
                  <a:outerShdw blurRad="38100" dist="19050" dir="2700000" algn="tl" rotWithShape="0">
                    <a:schemeClr val="dk1">
                      <a:alpha val="40000"/>
                    </a:schemeClr>
                  </a:outerShdw>
                </a:effectLst>
              </a:rPr>
              <a:t>IBM tone analyzer</a:t>
            </a:r>
          </a:p>
        </p:txBody>
      </p:sp>
      <p:pic>
        <p:nvPicPr>
          <p:cNvPr id="1038" name="Picture 14" descr="How to build your own Facebook Sentiment Analysis Tool | Datumbox">
            <a:extLst>
              <a:ext uri="{FF2B5EF4-FFF2-40B4-BE49-F238E27FC236}">
                <a16:creationId xmlns:a16="http://schemas.microsoft.com/office/drawing/2014/main" id="{E41A1271-16A8-4257-9E26-DD363CECABF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20471" y="3741197"/>
            <a:ext cx="2245311" cy="2245311"/>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What are some alternatives to Amazon Comprehend? - StackShare">
            <a:extLst>
              <a:ext uri="{FF2B5EF4-FFF2-40B4-BE49-F238E27FC236}">
                <a16:creationId xmlns:a16="http://schemas.microsoft.com/office/drawing/2014/main" id="{1720C662-533F-4BF8-A222-8270AFE009D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24083" y="3983854"/>
            <a:ext cx="190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0C3E0D43-9865-4A0F-9F17-39B47942A602}"/>
              </a:ext>
            </a:extLst>
          </p:cNvPr>
          <p:cNvSpPr/>
          <p:nvPr/>
        </p:nvSpPr>
        <p:spPr>
          <a:xfrm>
            <a:off x="2443723" y="5989284"/>
            <a:ext cx="2865720" cy="461665"/>
          </a:xfrm>
          <a:prstGeom prst="rect">
            <a:avLst/>
          </a:prstGeom>
          <a:noFill/>
        </p:spPr>
        <p:txBody>
          <a:bodyPr wrap="none" lIns="91440" tIns="45720" rIns="91440" bIns="45720">
            <a:spAutoFit/>
          </a:bodyPr>
          <a:lstStyle/>
          <a:p>
            <a:pPr algn="ctr"/>
            <a:r>
              <a:rPr lang="en-US" sz="2400" dirty="0">
                <a:ln w="0"/>
                <a:effectLst>
                  <a:outerShdw blurRad="38100" dist="19050" dir="2700000" algn="tl" rotWithShape="0">
                    <a:schemeClr val="dk1">
                      <a:alpha val="40000"/>
                    </a:schemeClr>
                  </a:outerShdw>
                </a:effectLst>
              </a:rPr>
              <a:t>Amazon Comprehend</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7" name="Rectangle 16">
            <a:extLst>
              <a:ext uri="{FF2B5EF4-FFF2-40B4-BE49-F238E27FC236}">
                <a16:creationId xmlns:a16="http://schemas.microsoft.com/office/drawing/2014/main" id="{4A5049D4-EA09-4D03-9A49-69CE4D2E9479}"/>
              </a:ext>
            </a:extLst>
          </p:cNvPr>
          <p:cNvSpPr/>
          <p:nvPr/>
        </p:nvSpPr>
        <p:spPr>
          <a:xfrm>
            <a:off x="7759989" y="5995045"/>
            <a:ext cx="1362617" cy="461665"/>
          </a:xfrm>
          <a:prstGeom prst="rect">
            <a:avLst/>
          </a:prstGeom>
          <a:noFill/>
        </p:spPr>
        <p:txBody>
          <a:bodyPr wrap="none" lIns="91440" tIns="45720" rIns="91440" bIns="45720">
            <a:spAutoFit/>
          </a:bodyPr>
          <a:lstStyle/>
          <a:p>
            <a:pPr algn="ctr"/>
            <a:r>
              <a:rPr lang="en-US" sz="2400" dirty="0">
                <a:ln w="0"/>
                <a:effectLst>
                  <a:outerShdw blurRad="38100" dist="19050" dir="2700000" algn="tl" rotWithShape="0">
                    <a:schemeClr val="dk1">
                      <a:alpha val="40000"/>
                    </a:schemeClr>
                  </a:outerShdw>
                </a:effectLst>
              </a:rPr>
              <a:t>Facebook</a:t>
            </a:r>
            <a:endParaRPr lang="en-US" sz="2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8260390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75">
            <a:extLst>
              <a:ext uri="{FF2B5EF4-FFF2-40B4-BE49-F238E27FC236}">
                <a16:creationId xmlns:a16="http://schemas.microsoft.com/office/drawing/2014/main" id="{E39A0512-2D44-4624-86D2-8C3DB472DDB8}"/>
              </a:ext>
              <a:ext uri="{C183D7F6-B498-43B3-948B-1728B52AA6E4}">
                <adec:decorative xmlns:adec="http://schemas.microsoft.com/office/drawing/2017/decorative" val="1"/>
              </a:ext>
            </a:extLst>
          </p:cNvPr>
          <p:cNvSpPr/>
          <p:nvPr/>
        </p:nvSpPr>
        <p:spPr>
          <a:xfrm>
            <a:off x="1867980" y="886025"/>
            <a:ext cx="8202967" cy="692327"/>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3200" dirty="0"/>
              <a:t>Getting Data</a:t>
            </a:r>
            <a:endParaRPr lang="en-US" sz="3200" dirty="0"/>
          </a:p>
        </p:txBody>
      </p:sp>
      <p:sp>
        <p:nvSpPr>
          <p:cNvPr id="5" name="Content Placeholder 15">
            <a:extLst>
              <a:ext uri="{FF2B5EF4-FFF2-40B4-BE49-F238E27FC236}">
                <a16:creationId xmlns:a16="http://schemas.microsoft.com/office/drawing/2014/main" id="{CF5E1773-EB57-4AFF-9D15-9DF95F59C09F}"/>
              </a:ext>
            </a:extLst>
          </p:cNvPr>
          <p:cNvSpPr txBox="1">
            <a:spLocks/>
          </p:cNvSpPr>
          <p:nvPr/>
        </p:nvSpPr>
        <p:spPr>
          <a:xfrm>
            <a:off x="2090299" y="2103925"/>
            <a:ext cx="8011401" cy="3868049"/>
          </a:xfrm>
          <a:prstGeom prst="rect">
            <a:avLst/>
          </a:prstGeom>
        </p:spPr>
        <p:txBody>
          <a:bodyPr>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chemeClr val="accent2"/>
              </a:buClr>
              <a:buNone/>
            </a:pPr>
            <a:r>
              <a:rPr lang="en-IN" sz="3200" dirty="0"/>
              <a:t>Here, I have used the IMDB movie review dataset, loaded via </a:t>
            </a:r>
            <a:r>
              <a:rPr lang="en-IN" sz="3200" dirty="0" err="1"/>
              <a:t>keras</a:t>
            </a:r>
            <a:r>
              <a:rPr lang="en-IN" sz="3200" dirty="0"/>
              <a:t>.</a:t>
            </a:r>
          </a:p>
          <a:p>
            <a:pPr marL="0" indent="0">
              <a:buClr>
                <a:schemeClr val="accent2"/>
              </a:buClr>
              <a:buNone/>
            </a:pPr>
            <a:endParaRPr lang="en-US" dirty="0"/>
          </a:p>
          <a:p>
            <a:pPr marL="0" indent="0">
              <a:buClr>
                <a:schemeClr val="accent2"/>
              </a:buClr>
              <a:buNone/>
            </a:pPr>
            <a:r>
              <a:rPr lang="en-US" dirty="0"/>
              <a:t>This dataset includes 25,000 movies reviews from IMDB, labelled by sentiment (positive/negative).</a:t>
            </a:r>
          </a:p>
          <a:p>
            <a:pPr marL="0" indent="0">
              <a:buClr>
                <a:schemeClr val="accent2"/>
              </a:buClr>
              <a:buNone/>
            </a:pPr>
            <a:endParaRPr lang="en-US" sz="3200" dirty="0"/>
          </a:p>
          <a:p>
            <a:pPr fontAlgn="base"/>
            <a:r>
              <a:rPr lang="en-IN" i="1" dirty="0"/>
              <a:t>from </a:t>
            </a:r>
            <a:r>
              <a:rPr lang="en-IN" i="1" dirty="0" err="1"/>
              <a:t>keras.datasets</a:t>
            </a:r>
            <a:r>
              <a:rPr lang="en-IN" i="1" dirty="0"/>
              <a:t> import </a:t>
            </a:r>
            <a:r>
              <a:rPr lang="en-IN" i="1" dirty="0" err="1"/>
              <a:t>imdb</a:t>
            </a:r>
            <a:endParaRPr lang="en-US" dirty="0"/>
          </a:p>
          <a:p>
            <a:r>
              <a:rPr lang="en-US" i="1" dirty="0"/>
              <a:t>(</a:t>
            </a:r>
            <a:r>
              <a:rPr lang="en-US" i="1" dirty="0" err="1"/>
              <a:t>x_train</a:t>
            </a:r>
            <a:r>
              <a:rPr lang="en-US" i="1" dirty="0"/>
              <a:t>, </a:t>
            </a:r>
            <a:r>
              <a:rPr lang="en-US" i="1" dirty="0" err="1"/>
              <a:t>y_train</a:t>
            </a:r>
            <a:r>
              <a:rPr lang="en-US" i="1" dirty="0"/>
              <a:t>), (</a:t>
            </a:r>
            <a:r>
              <a:rPr lang="en-US" i="1" dirty="0" err="1"/>
              <a:t>x_test</a:t>
            </a:r>
            <a:r>
              <a:rPr lang="en-US" i="1" dirty="0"/>
              <a:t>, </a:t>
            </a:r>
            <a:r>
              <a:rPr lang="en-US" i="1" dirty="0" err="1"/>
              <a:t>y_test</a:t>
            </a:r>
            <a:r>
              <a:rPr lang="en-US" i="1" dirty="0"/>
              <a:t>) = </a:t>
            </a:r>
            <a:r>
              <a:rPr lang="en-US" i="1" dirty="0" err="1"/>
              <a:t>imdb.load_data</a:t>
            </a:r>
            <a:r>
              <a:rPr lang="en-US" i="1" dirty="0"/>
              <a:t>(</a:t>
            </a:r>
            <a:r>
              <a:rPr lang="en-US" i="1" dirty="0" err="1"/>
              <a:t>num_words</a:t>
            </a:r>
            <a:r>
              <a:rPr lang="en-US" i="1" dirty="0"/>
              <a:t>=</a:t>
            </a:r>
            <a:r>
              <a:rPr lang="en-US" i="1" dirty="0" err="1"/>
              <a:t>num_classification_words</a:t>
            </a:r>
            <a:r>
              <a:rPr lang="en-US" i="1" dirty="0"/>
              <a:t>)</a:t>
            </a:r>
            <a:endParaRPr lang="en-IN" sz="3200" dirty="0"/>
          </a:p>
        </p:txBody>
      </p:sp>
      <p:sp>
        <p:nvSpPr>
          <p:cNvPr id="6" name="Rectangle 5">
            <a:extLst>
              <a:ext uri="{FF2B5EF4-FFF2-40B4-BE49-F238E27FC236}">
                <a16:creationId xmlns:a16="http://schemas.microsoft.com/office/drawing/2014/main" id="{B1700600-6065-4789-86EA-24259C89234A}"/>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2C71F8EA-F231-451A-A828-2CDBA9C77DE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31682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Data Pre-processing</a:t>
            </a:r>
            <a:endParaRPr lang="en-US" sz="4800" dirty="0"/>
          </a:p>
        </p:txBody>
      </p:sp>
      <p:sp>
        <p:nvSpPr>
          <p:cNvPr id="6" name="TextBox 5">
            <a:extLst>
              <a:ext uri="{FF2B5EF4-FFF2-40B4-BE49-F238E27FC236}">
                <a16:creationId xmlns:a16="http://schemas.microsoft.com/office/drawing/2014/main" id="{E377FBE2-B6DE-4993-AA2D-FAE935E73732}"/>
              </a:ext>
            </a:extLst>
          </p:cNvPr>
          <p:cNvSpPr txBox="1"/>
          <p:nvPr/>
        </p:nvSpPr>
        <p:spPr>
          <a:xfrm>
            <a:off x="1242874" y="2228671"/>
            <a:ext cx="8544282" cy="2308324"/>
          </a:xfrm>
          <a:prstGeom prst="rect">
            <a:avLst/>
          </a:prstGeom>
          <a:noFill/>
        </p:spPr>
        <p:txBody>
          <a:bodyPr wrap="square" rtlCol="0">
            <a:spAutoFit/>
          </a:bodyPr>
          <a:lstStyle/>
          <a:p>
            <a:pPr lvl="0"/>
            <a:r>
              <a:rPr lang="en-US" dirty="0"/>
              <a:t>The RNN will take sequences of constant length. This length is the </a:t>
            </a:r>
            <a:r>
              <a:rPr lang="en-US" i="1" dirty="0" err="1"/>
              <a:t>words_limit</a:t>
            </a:r>
            <a:r>
              <a:rPr lang="en-US" dirty="0"/>
              <a:t> which is defined to be 100 in my code. Since the reviews differ heavily in terms of lengths, I will trim each review to its first 100 words. If reviews are shorter than 100 words, I will pad them with zeros.</a:t>
            </a:r>
          </a:p>
          <a:p>
            <a:pPr lvl="0"/>
            <a:endParaRPr lang="en-US" dirty="0"/>
          </a:p>
          <a:p>
            <a:pPr lvl="0"/>
            <a:r>
              <a:rPr lang="en-US" dirty="0"/>
              <a:t>That is, if the review is ['best', 'movie', 'ever'], [117, 18, 128] as integers, the row will look like [0, 0, 0, ..., 0, 117, 18, 128]. These word encodings will be passed on to the RNN model as inputs.</a:t>
            </a:r>
            <a:endParaRPr lang="en-US" sz="2800" b="1" dirty="0"/>
          </a:p>
        </p:txBody>
      </p:sp>
    </p:spTree>
    <p:extLst>
      <p:ext uri="{BB962C8B-B14F-4D97-AF65-F5344CB8AC3E}">
        <p14:creationId xmlns:p14="http://schemas.microsoft.com/office/powerpoint/2010/main" val="2413840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Model 1 - RNN</a:t>
            </a:r>
            <a:endParaRPr lang="en-US" sz="4800" dirty="0"/>
          </a:p>
        </p:txBody>
      </p:sp>
      <p:pic>
        <p:nvPicPr>
          <p:cNvPr id="9" name="Picture 8" descr="caption">
            <a:extLst>
              <a:ext uri="{FF2B5EF4-FFF2-40B4-BE49-F238E27FC236}">
                <a16:creationId xmlns:a16="http://schemas.microsoft.com/office/drawing/2014/main" id="{826A0577-09AE-463B-827E-2A2BFEA17922}"/>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27790" y="1908888"/>
            <a:ext cx="7306322" cy="2450047"/>
          </a:xfrm>
          <a:prstGeom prst="rect">
            <a:avLst/>
          </a:prstGeom>
          <a:noFill/>
          <a:ln>
            <a:noFill/>
          </a:ln>
        </p:spPr>
      </p:pic>
      <p:sp>
        <p:nvSpPr>
          <p:cNvPr id="10" name="TextBox 9">
            <a:extLst>
              <a:ext uri="{FF2B5EF4-FFF2-40B4-BE49-F238E27FC236}">
                <a16:creationId xmlns:a16="http://schemas.microsoft.com/office/drawing/2014/main" id="{DB55E0DA-EDD5-4976-B5F9-22ECC7AA1F56}"/>
              </a:ext>
            </a:extLst>
          </p:cNvPr>
          <p:cNvSpPr txBox="1"/>
          <p:nvPr/>
        </p:nvSpPr>
        <p:spPr>
          <a:xfrm>
            <a:off x="2382472" y="4464773"/>
            <a:ext cx="8544282" cy="923330"/>
          </a:xfrm>
          <a:prstGeom prst="rect">
            <a:avLst/>
          </a:prstGeom>
          <a:noFill/>
        </p:spPr>
        <p:txBody>
          <a:bodyPr wrap="square" rtlCol="0">
            <a:spAutoFit/>
          </a:bodyPr>
          <a:lstStyle/>
          <a:p>
            <a:pPr fontAlgn="base"/>
            <a:r>
              <a:rPr lang="en-IN" dirty="0"/>
              <a:t>Where	</a:t>
            </a:r>
            <a:r>
              <a:rPr lang="en-IN" b="1" dirty="0" err="1"/>
              <a:t>h</a:t>
            </a:r>
            <a:r>
              <a:rPr lang="en-IN" b="1" baseline="-25000" dirty="0" err="1"/>
              <a:t>t</a:t>
            </a:r>
            <a:r>
              <a:rPr lang="en-IN" dirty="0"/>
              <a:t>: RNN layer at time t.</a:t>
            </a:r>
            <a:endParaRPr lang="en-US" dirty="0"/>
          </a:p>
          <a:p>
            <a:pPr fontAlgn="base"/>
            <a:r>
              <a:rPr lang="en-IN" dirty="0"/>
              <a:t>	</a:t>
            </a:r>
            <a:r>
              <a:rPr lang="en-IN" b="1" dirty="0" err="1"/>
              <a:t>X</a:t>
            </a:r>
            <a:r>
              <a:rPr lang="en-IN" b="1" baseline="-25000" dirty="0" err="1"/>
              <a:t>t</a:t>
            </a:r>
            <a:r>
              <a:rPr lang="en-IN" dirty="0"/>
              <a:t>: Word embeddings which acts as input for RNN layer at time t.</a:t>
            </a:r>
            <a:endParaRPr lang="en-US" dirty="0"/>
          </a:p>
          <a:p>
            <a:r>
              <a:rPr lang="en-US" b="1" dirty="0"/>
              <a:t>	W:</a:t>
            </a:r>
            <a:r>
              <a:rPr lang="en-US" dirty="0"/>
              <a:t> Represent weights.</a:t>
            </a:r>
            <a:endParaRPr lang="en-US" sz="2800" b="1" dirty="0"/>
          </a:p>
        </p:txBody>
      </p:sp>
    </p:spTree>
    <p:extLst>
      <p:ext uri="{BB962C8B-B14F-4D97-AF65-F5344CB8AC3E}">
        <p14:creationId xmlns:p14="http://schemas.microsoft.com/office/powerpoint/2010/main" val="11968898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C128B38-86DA-42B8-A2D0-E204C41B6C78}"/>
              </a:ext>
              <a:ext uri="{C183D7F6-B498-43B3-948B-1728B52AA6E4}">
                <adec:decorative xmlns:adec="http://schemas.microsoft.com/office/drawing/2017/decorative" val="1"/>
              </a:ext>
            </a:extLst>
          </p:cNvPr>
          <p:cNvSpPr/>
          <p:nvPr/>
        </p:nvSpPr>
        <p:spPr>
          <a:xfrm>
            <a:off x="-1" y="6312024"/>
            <a:ext cx="621437" cy="6169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30C3A00-D474-4ECA-ADE8-97DBD5AEA974}"/>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ounded Rectangle 75">
            <a:extLst>
              <a:ext uri="{FF2B5EF4-FFF2-40B4-BE49-F238E27FC236}">
                <a16:creationId xmlns:a16="http://schemas.microsoft.com/office/drawing/2014/main" id="{E663029D-A1C6-4C50-88A5-70C46AEBD34E}"/>
              </a:ext>
              <a:ext uri="{C183D7F6-B498-43B3-948B-1728B52AA6E4}">
                <adec:decorative xmlns:adec="http://schemas.microsoft.com/office/drawing/2017/decorative" val="1"/>
              </a:ext>
            </a:extLst>
          </p:cNvPr>
          <p:cNvSpPr/>
          <p:nvPr/>
        </p:nvSpPr>
        <p:spPr>
          <a:xfrm>
            <a:off x="2382472" y="584199"/>
            <a:ext cx="7143267" cy="1004903"/>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ZA" sz="4800" dirty="0"/>
              <a:t>Model Layers</a:t>
            </a:r>
            <a:endParaRPr lang="en-US" sz="4800" dirty="0"/>
          </a:p>
        </p:txBody>
      </p:sp>
      <p:sp>
        <p:nvSpPr>
          <p:cNvPr id="6" name="TextBox 5">
            <a:extLst>
              <a:ext uri="{FF2B5EF4-FFF2-40B4-BE49-F238E27FC236}">
                <a16:creationId xmlns:a16="http://schemas.microsoft.com/office/drawing/2014/main" id="{E377FBE2-B6DE-4993-AA2D-FAE935E73732}"/>
              </a:ext>
            </a:extLst>
          </p:cNvPr>
          <p:cNvSpPr txBox="1"/>
          <p:nvPr/>
        </p:nvSpPr>
        <p:spPr>
          <a:xfrm>
            <a:off x="1242874" y="2228671"/>
            <a:ext cx="8544282" cy="2339102"/>
          </a:xfrm>
          <a:prstGeom prst="rect">
            <a:avLst/>
          </a:prstGeom>
          <a:noFill/>
        </p:spPr>
        <p:txBody>
          <a:bodyPr wrap="square" rtlCol="0">
            <a:spAutoFit/>
          </a:bodyPr>
          <a:lstStyle/>
          <a:p>
            <a:pPr marL="514350" lvl="0" indent="-514350">
              <a:buAutoNum type="arabicParenR"/>
            </a:pPr>
            <a:r>
              <a:rPr lang="en-US" sz="2800" b="1" dirty="0"/>
              <a:t>Embedding Layer</a:t>
            </a:r>
          </a:p>
          <a:p>
            <a:pPr marL="457200" lvl="0" indent="-457200">
              <a:buFont typeface="Arial" panose="020B0604020202020204" pitchFamily="34" charset="0"/>
              <a:buChar char="•"/>
            </a:pPr>
            <a:r>
              <a:rPr lang="en-US" dirty="0"/>
              <a:t>Word embeddings give us a way to use an efficient, dense representation in which similar words have a similar encoding.</a:t>
            </a:r>
          </a:p>
          <a:p>
            <a:pPr marL="457200" lvl="0" indent="-457200">
              <a:buFont typeface="Arial" panose="020B0604020202020204" pitchFamily="34" charset="0"/>
              <a:buChar char="•"/>
            </a:pPr>
            <a:r>
              <a:rPr lang="en-US" dirty="0"/>
              <a:t>The input dimension in our case is 100 words. The output dimension aka the vector space in which words will be embedded. In our case we have chosen 128 dimensions so a vector of the length of 128 to hold our word coordinates.</a:t>
            </a:r>
          </a:p>
          <a:p>
            <a:pPr marL="457200" lvl="0" indent="-457200">
              <a:buFont typeface="Arial" panose="020B0604020202020204" pitchFamily="34" charset="0"/>
              <a:buChar char="•"/>
            </a:pPr>
            <a:endParaRPr lang="en-US" sz="2800" b="1" dirty="0"/>
          </a:p>
        </p:txBody>
      </p:sp>
      <p:pic>
        <p:nvPicPr>
          <p:cNvPr id="7" name="Picture 6" descr="caption">
            <a:extLst>
              <a:ext uri="{FF2B5EF4-FFF2-40B4-BE49-F238E27FC236}">
                <a16:creationId xmlns:a16="http://schemas.microsoft.com/office/drawing/2014/main" id="{33D4F828-59DA-4424-9D40-300A9230CE7A}"/>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03309" y="4749553"/>
            <a:ext cx="3601856" cy="2108447"/>
          </a:xfrm>
          <a:prstGeom prst="rect">
            <a:avLst/>
          </a:prstGeom>
          <a:noFill/>
          <a:ln>
            <a:noFill/>
          </a:ln>
        </p:spPr>
      </p:pic>
      <p:pic>
        <p:nvPicPr>
          <p:cNvPr id="8" name="Picture 7" descr="caption">
            <a:extLst>
              <a:ext uri="{FF2B5EF4-FFF2-40B4-BE49-F238E27FC236}">
                <a16:creationId xmlns:a16="http://schemas.microsoft.com/office/drawing/2014/main" id="{DA92A691-417A-4C38-9A55-2C173512D23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6712924" y="4349482"/>
            <a:ext cx="3259659" cy="2508518"/>
          </a:xfrm>
          <a:prstGeom prst="rect">
            <a:avLst/>
          </a:prstGeom>
          <a:noFill/>
          <a:ln>
            <a:noFill/>
          </a:ln>
        </p:spPr>
      </p:pic>
      <p:sp>
        <p:nvSpPr>
          <p:cNvPr id="3" name="Arrow: Right 2">
            <a:extLst>
              <a:ext uri="{FF2B5EF4-FFF2-40B4-BE49-F238E27FC236}">
                <a16:creationId xmlns:a16="http://schemas.microsoft.com/office/drawing/2014/main" id="{22925F2D-F16F-4391-9B77-360E885D73F0}"/>
              </a:ext>
            </a:extLst>
          </p:cNvPr>
          <p:cNvSpPr/>
          <p:nvPr/>
        </p:nvSpPr>
        <p:spPr>
          <a:xfrm>
            <a:off x="5042517" y="5495277"/>
            <a:ext cx="1509204" cy="612559"/>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1840181"/>
      </p:ext>
    </p:extLst>
  </p:cSld>
  <p:clrMapOvr>
    <a:masterClrMapping/>
  </p:clrMapOvr>
</p:sld>
</file>

<file path=ppt/theme/theme1.xml><?xml version="1.0" encoding="utf-8"?>
<a:theme xmlns:a="http://schemas.openxmlformats.org/drawingml/2006/main" name="Office Theme">
  <a:themeElements>
    <a:clrScheme name="McD color scheme">
      <a:dk1>
        <a:sysClr val="windowText" lastClr="000000"/>
      </a:dk1>
      <a:lt1>
        <a:sysClr val="window" lastClr="FFFFFF"/>
      </a:lt1>
      <a:dk2>
        <a:srgbClr val="44546A"/>
      </a:dk2>
      <a:lt2>
        <a:srgbClr val="E7E6E6"/>
      </a:lt2>
      <a:accent1>
        <a:srgbClr val="E31737"/>
      </a:accent1>
      <a:accent2>
        <a:srgbClr val="FFC427"/>
      </a:accent2>
      <a:accent3>
        <a:srgbClr val="B4D78E"/>
      </a:accent3>
      <a:accent4>
        <a:srgbClr val="749CD3"/>
      </a:accent4>
      <a:accent5>
        <a:srgbClr val="4472C4"/>
      </a:accent5>
      <a:accent6>
        <a:srgbClr val="70AD47"/>
      </a:accent6>
      <a:hlink>
        <a:srgbClr val="0563C1"/>
      </a:hlink>
      <a:folHlink>
        <a:srgbClr val="954F72"/>
      </a:folHlink>
    </a:clrScheme>
    <a:fontScheme name="Modern 04">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Balanced_Scorecard.pptx" id="{10ED7897-4190-42E8-9E5A-9BA30033AB56}" vid="{5E997269-9069-4613-A476-408DDBC8C5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Balanced scorecard, from 24Slides</Template>
  <TotalTime>0</TotalTime>
  <Words>1223</Words>
  <Application>Microsoft Office PowerPoint</Application>
  <PresentationFormat>Widescreen</PresentationFormat>
  <Paragraphs>83</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Century Gothic</vt:lpstr>
      <vt:lpstr>Wingdings</vt:lpstr>
      <vt:lpstr>Office Theme</vt:lpstr>
      <vt:lpstr>Balanced scorecard slide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Balanced scorecard slide 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2018-12-07T19:03:52Z</dcterms:created>
  <dcterms:modified xsi:type="dcterms:W3CDTF">2020-04-02T07:17:38Z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2018-11-28T18:24:19.6333999Z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